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3" r:id="rId3"/>
    <p:sldId id="274" r:id="rId4"/>
    <p:sldId id="275" r:id="rId5"/>
    <p:sldId id="276" r:id="rId6"/>
    <p:sldId id="263" r:id="rId7"/>
    <p:sldId id="258" r:id="rId8"/>
    <p:sldId id="259" r:id="rId9"/>
    <p:sldId id="260" r:id="rId10"/>
    <p:sldId id="262" r:id="rId11"/>
    <p:sldId id="264" r:id="rId12"/>
    <p:sldId id="284" r:id="rId13"/>
    <p:sldId id="277" r:id="rId14"/>
    <p:sldId id="278" r:id="rId15"/>
    <p:sldId id="279" r:id="rId16"/>
    <p:sldId id="280" r:id="rId17"/>
    <p:sldId id="281" r:id="rId18"/>
    <p:sldId id="282" r:id="rId19"/>
    <p:sldId id="283" r:id="rId20"/>
    <p:sldId id="270" r:id="rId21"/>
    <p:sldId id="285" r:id="rId22"/>
    <p:sldId id="2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45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132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baseline="0">
                <a:solidFill>
                  <a:schemeClr val="bg1"/>
                </a:solidFill>
                <a:latin typeface="+mn-lt"/>
                <a:ea typeface="+mn-ea"/>
                <a:cs typeface="+mn-cs"/>
              </a:defRPr>
            </a:pPr>
            <a:r>
              <a:rPr lang="en-US" dirty="0">
                <a:solidFill>
                  <a:schemeClr val="bg1"/>
                </a:solidFill>
              </a:rPr>
              <a:t>THE Children at the Yangon campus</a:t>
            </a:r>
          </a:p>
        </c:rich>
      </c:tx>
      <c:overlay val="0"/>
      <c:spPr>
        <a:noFill/>
        <a:ln>
          <a:noFill/>
        </a:ln>
        <a:effectLst/>
      </c:spPr>
      <c:txPr>
        <a:bodyPr rot="0" spcFirstLastPara="1" vertOverflow="ellipsis" vert="horz" wrap="square" anchor="ctr" anchorCtr="1"/>
        <a:lstStyle/>
        <a:p>
          <a:pPr>
            <a:defRPr sz="2200" b="1" i="0" u="none" strike="noStrike" kern="1200" cap="all" baseline="0">
              <a:solidFill>
                <a:schemeClr val="bg1"/>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Children</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DA8E-4BF8-A516-B9832AC4C2D1}"/>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2-DA8E-4BF8-A516-B9832AC4C2D1}"/>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3-DA8E-4BF8-A516-B9832AC4C2D1}"/>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1-DA8E-4BF8-A516-B9832AC4C2D1}"/>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2"/>
                      </a:solidFill>
                      <a:effectLst/>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2-DA8E-4BF8-A516-B9832AC4C2D1}"/>
                </c:ext>
              </c:extLst>
            </c:dLbl>
            <c:dLbl>
              <c:idx val="2"/>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3"/>
                      </a:solidFill>
                      <a:effectLst/>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3-DA8E-4BF8-A516-B9832AC4C2D1}"/>
                </c:ext>
              </c:extLst>
            </c:dLbl>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Sheet1!$A$2:$A$4</c:f>
              <c:strCache>
                <c:ptCount val="3"/>
                <c:pt idx="0">
                  <c:v>Unwanted</c:v>
                </c:pt>
                <c:pt idx="1">
                  <c:v>Under Educated</c:v>
                </c:pt>
                <c:pt idx="2">
                  <c:v>Orphaned</c:v>
                </c:pt>
              </c:strCache>
            </c:strRef>
          </c:cat>
          <c:val>
            <c:numRef>
              <c:f>Sheet1!$B$2:$B$4</c:f>
              <c:numCache>
                <c:formatCode>General</c:formatCode>
                <c:ptCount val="3"/>
                <c:pt idx="0">
                  <c:v>10</c:v>
                </c:pt>
                <c:pt idx="1">
                  <c:v>70</c:v>
                </c:pt>
                <c:pt idx="2">
                  <c:v>20</c:v>
                </c:pt>
              </c:numCache>
            </c:numRef>
          </c:val>
          <c:extLst>
            <c:ext xmlns:c16="http://schemas.microsoft.com/office/drawing/2014/chart" uri="{C3380CC4-5D6E-409C-BE32-E72D297353CC}">
              <c16:uniqueId val="{00000000-DA8E-4BF8-A516-B9832AC4C2D1}"/>
            </c:ext>
          </c:extLst>
        </c:ser>
        <c:dLbls>
          <c:dLblPos val="in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E5AC1-B1D5-41B3-97D6-0A2D6972454B}" type="datetimeFigureOut">
              <a:rPr lang="en-AU" smtClean="0"/>
              <a:t>14/05/2019</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F63113-A51E-4D5F-B82D-6E54C580FB10}" type="slidenum">
              <a:rPr lang="en-AU" smtClean="0"/>
              <a:t>‹#›</a:t>
            </a:fld>
            <a:endParaRPr lang="en-AU" dirty="0"/>
          </a:p>
        </p:txBody>
      </p:sp>
    </p:spTree>
    <p:extLst>
      <p:ext uri="{BB962C8B-B14F-4D97-AF65-F5344CB8AC3E}">
        <p14:creationId xmlns:p14="http://schemas.microsoft.com/office/powerpoint/2010/main" val="3046036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evening!  My name is Paul Keselman and I am the founder and President of the Mission2Myanmar.  Before I start, I just wanted to say a very big thank you to Russell and Danny for giving me the opportunity to do this short presentation tonight.  After having spent just over one week in Yangon with the Operation 513 group back in September 2017, I felt God was calling me to do so much more than hand out thousands of tracts to commuters.  And so, I decided to start my own humanitarian charity in February 2018.  The Mission2Myanmar is a humanitarian charity specialising in education and healthcare.  My team and network of members, affiliates, and volunteers work very hard to make a difference in the lives of so many needy and distressed people living in Myanmar.  I recently came back from a 3-week humanitarian mission trip to Myanmar in March this year but before I tell you about my travels, let’s go back to the Yangon campus in September 2017.</a:t>
            </a:r>
          </a:p>
        </p:txBody>
      </p:sp>
      <p:sp>
        <p:nvSpPr>
          <p:cNvPr id="4" name="Slide Number Placeholder 3"/>
          <p:cNvSpPr>
            <a:spLocks noGrp="1"/>
          </p:cNvSpPr>
          <p:nvPr>
            <p:ph type="sldNum" sz="quarter" idx="5"/>
          </p:nvPr>
        </p:nvSpPr>
        <p:spPr/>
        <p:txBody>
          <a:bodyPr/>
          <a:lstStyle/>
          <a:p>
            <a:fld id="{37F63113-A51E-4D5F-B82D-6E54C580FB10}" type="slidenum">
              <a:rPr lang="en-AU" smtClean="0"/>
              <a:t>1</a:t>
            </a:fld>
            <a:endParaRPr lang="en-AU" dirty="0"/>
          </a:p>
        </p:txBody>
      </p:sp>
    </p:spTree>
    <p:extLst>
      <p:ext uri="{BB962C8B-B14F-4D97-AF65-F5344CB8AC3E}">
        <p14:creationId xmlns:p14="http://schemas.microsoft.com/office/powerpoint/2010/main" val="1691977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Orange cupboards with light blue painted walls is a very good colour combination for studying.  The cupboards and the bunk beds were also manufactured using raw materials on site.</a:t>
            </a:r>
          </a:p>
        </p:txBody>
      </p:sp>
      <p:sp>
        <p:nvSpPr>
          <p:cNvPr id="4" name="Slide Number Placeholder 3"/>
          <p:cNvSpPr>
            <a:spLocks noGrp="1"/>
          </p:cNvSpPr>
          <p:nvPr>
            <p:ph type="sldNum" sz="quarter" idx="5"/>
          </p:nvPr>
        </p:nvSpPr>
        <p:spPr/>
        <p:txBody>
          <a:bodyPr/>
          <a:lstStyle/>
          <a:p>
            <a:fld id="{37F63113-A51E-4D5F-B82D-6E54C580FB10}" type="slidenum">
              <a:rPr lang="en-AU" smtClean="0"/>
              <a:t>10</a:t>
            </a:fld>
            <a:endParaRPr lang="en-AU" dirty="0"/>
          </a:p>
        </p:txBody>
      </p:sp>
    </p:spTree>
    <p:extLst>
      <p:ext uri="{BB962C8B-B14F-4D97-AF65-F5344CB8AC3E}">
        <p14:creationId xmlns:p14="http://schemas.microsoft.com/office/powerpoint/2010/main" val="1248352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Provided that the diesel generators are working, there will be light.</a:t>
            </a:r>
          </a:p>
        </p:txBody>
      </p:sp>
      <p:sp>
        <p:nvSpPr>
          <p:cNvPr id="4" name="Slide Number Placeholder 3"/>
          <p:cNvSpPr>
            <a:spLocks noGrp="1"/>
          </p:cNvSpPr>
          <p:nvPr>
            <p:ph type="sldNum" sz="quarter" idx="5"/>
          </p:nvPr>
        </p:nvSpPr>
        <p:spPr/>
        <p:txBody>
          <a:bodyPr/>
          <a:lstStyle/>
          <a:p>
            <a:fld id="{37F63113-A51E-4D5F-B82D-6E54C580FB10}" type="slidenum">
              <a:rPr lang="en-AU" smtClean="0"/>
              <a:t>11</a:t>
            </a:fld>
            <a:endParaRPr lang="en-AU" dirty="0"/>
          </a:p>
        </p:txBody>
      </p:sp>
    </p:spTree>
    <p:extLst>
      <p:ext uri="{BB962C8B-B14F-4D97-AF65-F5344CB8AC3E}">
        <p14:creationId xmlns:p14="http://schemas.microsoft.com/office/powerpoint/2010/main" val="1450094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new block of land will be used for more building projects such as the new kitchen building and it will also be used for cultivation as well.</a:t>
            </a:r>
          </a:p>
        </p:txBody>
      </p:sp>
      <p:sp>
        <p:nvSpPr>
          <p:cNvPr id="4" name="Slide Number Placeholder 3"/>
          <p:cNvSpPr>
            <a:spLocks noGrp="1"/>
          </p:cNvSpPr>
          <p:nvPr>
            <p:ph type="sldNum" sz="quarter" idx="5"/>
          </p:nvPr>
        </p:nvSpPr>
        <p:spPr/>
        <p:txBody>
          <a:bodyPr/>
          <a:lstStyle/>
          <a:p>
            <a:fld id="{37F63113-A51E-4D5F-B82D-6E54C580FB10}" type="slidenum">
              <a:rPr lang="en-AU" smtClean="0"/>
              <a:t>12</a:t>
            </a:fld>
            <a:endParaRPr lang="en-AU" dirty="0"/>
          </a:p>
        </p:txBody>
      </p:sp>
    </p:spTree>
    <p:extLst>
      <p:ext uri="{BB962C8B-B14F-4D97-AF65-F5344CB8AC3E}">
        <p14:creationId xmlns:p14="http://schemas.microsoft.com/office/powerpoint/2010/main" val="320677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THE BULLET POINTS</a:t>
            </a:r>
          </a:p>
          <a:p>
            <a:endParaRPr lang="en-AU" dirty="0"/>
          </a:p>
          <a:p>
            <a:r>
              <a:rPr lang="en-AU" dirty="0"/>
              <a:t>Now I’d like to show you some photos from the existing kitchen which I took during my most recent trip to Myanmar in March this year.</a:t>
            </a:r>
          </a:p>
        </p:txBody>
      </p:sp>
      <p:sp>
        <p:nvSpPr>
          <p:cNvPr id="4" name="Slide Number Placeholder 3"/>
          <p:cNvSpPr>
            <a:spLocks noGrp="1"/>
          </p:cNvSpPr>
          <p:nvPr>
            <p:ph type="sldNum" sz="quarter" idx="5"/>
          </p:nvPr>
        </p:nvSpPr>
        <p:spPr/>
        <p:txBody>
          <a:bodyPr/>
          <a:lstStyle/>
          <a:p>
            <a:fld id="{37F63113-A51E-4D5F-B82D-6E54C580FB10}" type="slidenum">
              <a:rPr lang="en-AU" smtClean="0"/>
              <a:t>13</a:t>
            </a:fld>
            <a:endParaRPr lang="en-AU" dirty="0"/>
          </a:p>
        </p:txBody>
      </p:sp>
    </p:spTree>
    <p:extLst>
      <p:ext uri="{BB962C8B-B14F-4D97-AF65-F5344CB8AC3E}">
        <p14:creationId xmlns:p14="http://schemas.microsoft.com/office/powerpoint/2010/main" val="4012455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Apparently, food preparation and cooking is something that you do on the floor in Myanmar, quite literally.  There are many outdoor markets in Yangon and in other parts of Myanmar where everything is done on the ground.  </a:t>
            </a:r>
          </a:p>
          <a:p>
            <a:endParaRPr lang="en-AU" dirty="0"/>
          </a:p>
          <a:p>
            <a:r>
              <a:rPr lang="en-AU" dirty="0"/>
              <a:t>When I realised that this is a cultural difference, I was hesitant to suggest a new Western-style kitchen where people cook and prepare food whilst standing.  But Pastor David assured me that Elizabeth would be delighted to stand up in a Western-style kitchen.  Who could blame her?</a:t>
            </a:r>
          </a:p>
        </p:txBody>
      </p:sp>
      <p:sp>
        <p:nvSpPr>
          <p:cNvPr id="4" name="Slide Number Placeholder 3"/>
          <p:cNvSpPr>
            <a:spLocks noGrp="1"/>
          </p:cNvSpPr>
          <p:nvPr>
            <p:ph type="sldNum" sz="quarter" idx="5"/>
          </p:nvPr>
        </p:nvSpPr>
        <p:spPr/>
        <p:txBody>
          <a:bodyPr/>
          <a:lstStyle/>
          <a:p>
            <a:fld id="{37F63113-A51E-4D5F-B82D-6E54C580FB10}" type="slidenum">
              <a:rPr lang="en-AU" smtClean="0"/>
              <a:t>14</a:t>
            </a:fld>
            <a:endParaRPr lang="en-AU" dirty="0"/>
          </a:p>
        </p:txBody>
      </p:sp>
    </p:spTree>
    <p:extLst>
      <p:ext uri="{BB962C8B-B14F-4D97-AF65-F5344CB8AC3E}">
        <p14:creationId xmlns:p14="http://schemas.microsoft.com/office/powerpoint/2010/main" val="1538112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don’t think telling Elizabeth to stand up and do the cooking and the food preparation using this damaged kitchen benchtop is the answer to the problem.</a:t>
            </a:r>
          </a:p>
        </p:txBody>
      </p:sp>
      <p:sp>
        <p:nvSpPr>
          <p:cNvPr id="4" name="Slide Number Placeholder 3"/>
          <p:cNvSpPr>
            <a:spLocks noGrp="1"/>
          </p:cNvSpPr>
          <p:nvPr>
            <p:ph type="sldNum" sz="quarter" idx="5"/>
          </p:nvPr>
        </p:nvSpPr>
        <p:spPr/>
        <p:txBody>
          <a:bodyPr/>
          <a:lstStyle/>
          <a:p>
            <a:fld id="{37F63113-A51E-4D5F-B82D-6E54C580FB10}" type="slidenum">
              <a:rPr lang="en-AU" smtClean="0"/>
              <a:t>15</a:t>
            </a:fld>
            <a:endParaRPr lang="en-AU" dirty="0"/>
          </a:p>
        </p:txBody>
      </p:sp>
    </p:spTree>
    <p:extLst>
      <p:ext uri="{BB962C8B-B14F-4D97-AF65-F5344CB8AC3E}">
        <p14:creationId xmlns:p14="http://schemas.microsoft.com/office/powerpoint/2010/main" val="1121165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unprotected wooden shelf makes it very easy for pests and vermin to access food and kitchen utensils.</a:t>
            </a:r>
          </a:p>
          <a:p>
            <a:endParaRPr lang="en-AU" dirty="0"/>
          </a:p>
          <a:p>
            <a:r>
              <a:rPr lang="en-AU" dirty="0"/>
              <a:t>The diesel generators are normally switched on at night and that’s why the Yangon campus does not have any fridges.  We are hopeful and prayerful that this situation will change after the Yangon campus is connected to the electricity grid.</a:t>
            </a:r>
          </a:p>
        </p:txBody>
      </p:sp>
      <p:sp>
        <p:nvSpPr>
          <p:cNvPr id="4" name="Slide Number Placeholder 3"/>
          <p:cNvSpPr>
            <a:spLocks noGrp="1"/>
          </p:cNvSpPr>
          <p:nvPr>
            <p:ph type="sldNum" sz="quarter" idx="5"/>
          </p:nvPr>
        </p:nvSpPr>
        <p:spPr/>
        <p:txBody>
          <a:bodyPr/>
          <a:lstStyle/>
          <a:p>
            <a:fld id="{37F63113-A51E-4D5F-B82D-6E54C580FB10}" type="slidenum">
              <a:rPr lang="en-AU" smtClean="0"/>
              <a:t>16</a:t>
            </a:fld>
            <a:endParaRPr lang="en-AU" dirty="0"/>
          </a:p>
        </p:txBody>
      </p:sp>
    </p:spTree>
    <p:extLst>
      <p:ext uri="{BB962C8B-B14F-4D97-AF65-F5344CB8AC3E}">
        <p14:creationId xmlns:p14="http://schemas.microsoft.com/office/powerpoint/2010/main" val="1007672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Washing dishes manually is a bit overrated but it has to be done.  During the school year, this kitchen can serve anywhere between 100 to 150 meals, up to 3 times a day.  That’s a lot of washing that will require a large volume of water.</a:t>
            </a:r>
          </a:p>
        </p:txBody>
      </p:sp>
      <p:sp>
        <p:nvSpPr>
          <p:cNvPr id="4" name="Slide Number Placeholder 3"/>
          <p:cNvSpPr>
            <a:spLocks noGrp="1"/>
          </p:cNvSpPr>
          <p:nvPr>
            <p:ph type="sldNum" sz="quarter" idx="5"/>
          </p:nvPr>
        </p:nvSpPr>
        <p:spPr/>
        <p:txBody>
          <a:bodyPr/>
          <a:lstStyle/>
          <a:p>
            <a:fld id="{37F63113-A51E-4D5F-B82D-6E54C580FB10}" type="slidenum">
              <a:rPr lang="en-AU" smtClean="0"/>
              <a:t>17</a:t>
            </a:fld>
            <a:endParaRPr lang="en-AU" dirty="0"/>
          </a:p>
        </p:txBody>
      </p:sp>
    </p:spTree>
    <p:extLst>
      <p:ext uri="{BB962C8B-B14F-4D97-AF65-F5344CB8AC3E}">
        <p14:creationId xmlns:p14="http://schemas.microsoft.com/office/powerpoint/2010/main" val="1589481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water purification system is connected to the rain water tank and the purified water is stored in buckets.</a:t>
            </a:r>
          </a:p>
        </p:txBody>
      </p:sp>
      <p:sp>
        <p:nvSpPr>
          <p:cNvPr id="4" name="Slide Number Placeholder 3"/>
          <p:cNvSpPr>
            <a:spLocks noGrp="1"/>
          </p:cNvSpPr>
          <p:nvPr>
            <p:ph type="sldNum" sz="quarter" idx="5"/>
          </p:nvPr>
        </p:nvSpPr>
        <p:spPr/>
        <p:txBody>
          <a:bodyPr/>
          <a:lstStyle/>
          <a:p>
            <a:fld id="{37F63113-A51E-4D5F-B82D-6E54C580FB10}" type="slidenum">
              <a:rPr lang="en-AU" smtClean="0"/>
              <a:t>18</a:t>
            </a:fld>
            <a:endParaRPr lang="en-AU" dirty="0"/>
          </a:p>
        </p:txBody>
      </p:sp>
    </p:spTree>
    <p:extLst>
      <p:ext uri="{BB962C8B-B14F-4D97-AF65-F5344CB8AC3E}">
        <p14:creationId xmlns:p14="http://schemas.microsoft.com/office/powerpoint/2010/main" val="3712804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BP1 – It’s a major health risk</a:t>
            </a:r>
          </a:p>
          <a:p>
            <a:endParaRPr lang="en-AU" dirty="0"/>
          </a:p>
          <a:p>
            <a:r>
              <a:rPr lang="en-AU" dirty="0"/>
              <a:t>BP2 – The adjacent dining hall is barely large enough to accommodate 100 people at a time.  There is no insulation against the blistering heat.  I could not eat there in March because it was too hot for me.  </a:t>
            </a:r>
          </a:p>
        </p:txBody>
      </p:sp>
      <p:sp>
        <p:nvSpPr>
          <p:cNvPr id="4" name="Slide Number Placeholder 3"/>
          <p:cNvSpPr>
            <a:spLocks noGrp="1"/>
          </p:cNvSpPr>
          <p:nvPr>
            <p:ph type="sldNum" sz="quarter" idx="5"/>
          </p:nvPr>
        </p:nvSpPr>
        <p:spPr/>
        <p:txBody>
          <a:bodyPr/>
          <a:lstStyle/>
          <a:p>
            <a:fld id="{37F63113-A51E-4D5F-B82D-6E54C580FB10}" type="slidenum">
              <a:rPr lang="en-AU" smtClean="0"/>
              <a:t>19</a:t>
            </a:fld>
            <a:endParaRPr lang="en-AU" dirty="0"/>
          </a:p>
        </p:txBody>
      </p:sp>
    </p:spTree>
    <p:extLst>
      <p:ext uri="{BB962C8B-B14F-4D97-AF65-F5344CB8AC3E}">
        <p14:creationId xmlns:p14="http://schemas.microsoft.com/office/powerpoint/2010/main" val="29098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Pastor David was forcibly evicted from his previous residence by an intolerant Buddhist landlord, he had nowhere to go with over 85 children and so, another Buddhist landlord sold him a rice paddy on his block of land.  That rice paddy cost him everything he owned.  He sacrificed his career and his assets to purchase a rice paddy.  The drainage is very bad especially during the rainy season.  Large stagnant puddles of water are still visible even after the heaviest rain has ended.  You can see quite a few puddles right in the middle of the buildings.  The children do their best to walk around the puddles because those puddles are notorious breeding grounds for water borne infections such as typhoid and cholera.</a:t>
            </a:r>
          </a:p>
        </p:txBody>
      </p:sp>
      <p:sp>
        <p:nvSpPr>
          <p:cNvPr id="4" name="Slide Number Placeholder 3"/>
          <p:cNvSpPr>
            <a:spLocks noGrp="1"/>
          </p:cNvSpPr>
          <p:nvPr>
            <p:ph type="sldNum" sz="quarter" idx="5"/>
          </p:nvPr>
        </p:nvSpPr>
        <p:spPr/>
        <p:txBody>
          <a:bodyPr/>
          <a:lstStyle/>
          <a:p>
            <a:fld id="{37F63113-A51E-4D5F-B82D-6E54C580FB10}" type="slidenum">
              <a:rPr lang="en-AU" smtClean="0"/>
              <a:t>2</a:t>
            </a:fld>
            <a:endParaRPr lang="en-AU" dirty="0"/>
          </a:p>
        </p:txBody>
      </p:sp>
    </p:spTree>
    <p:extLst>
      <p:ext uri="{BB962C8B-B14F-4D97-AF65-F5344CB8AC3E}">
        <p14:creationId xmlns:p14="http://schemas.microsoft.com/office/powerpoint/2010/main" val="635474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our slogan.  The team at the Mission2Myanmar works very hard to alleviate poverty and improve the welfare of so many needy and distressed people living in Myanmar.</a:t>
            </a:r>
          </a:p>
        </p:txBody>
      </p:sp>
      <p:sp>
        <p:nvSpPr>
          <p:cNvPr id="4" name="Slide Number Placeholder 3"/>
          <p:cNvSpPr>
            <a:spLocks noGrp="1"/>
          </p:cNvSpPr>
          <p:nvPr>
            <p:ph type="sldNum" sz="quarter" idx="5"/>
          </p:nvPr>
        </p:nvSpPr>
        <p:spPr/>
        <p:txBody>
          <a:bodyPr/>
          <a:lstStyle/>
          <a:p>
            <a:fld id="{37F63113-A51E-4D5F-B82D-6E54C580FB10}" type="slidenum">
              <a:rPr lang="en-AU" smtClean="0"/>
              <a:t>20</a:t>
            </a:fld>
            <a:endParaRPr lang="en-AU" dirty="0"/>
          </a:p>
        </p:txBody>
      </p:sp>
    </p:spTree>
    <p:extLst>
      <p:ext uri="{BB962C8B-B14F-4D97-AF65-F5344CB8AC3E}">
        <p14:creationId xmlns:p14="http://schemas.microsoft.com/office/powerpoint/2010/main" val="3304695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I’ve probably gone overtime.  As usual.  But I’m sure that we have some time left for a couple of quick questions.</a:t>
            </a:r>
          </a:p>
        </p:txBody>
      </p:sp>
      <p:sp>
        <p:nvSpPr>
          <p:cNvPr id="4" name="Slide Number Placeholder 3"/>
          <p:cNvSpPr>
            <a:spLocks noGrp="1"/>
          </p:cNvSpPr>
          <p:nvPr>
            <p:ph type="sldNum" sz="quarter" idx="5"/>
          </p:nvPr>
        </p:nvSpPr>
        <p:spPr/>
        <p:txBody>
          <a:bodyPr/>
          <a:lstStyle/>
          <a:p>
            <a:fld id="{37F63113-A51E-4D5F-B82D-6E54C580FB10}" type="slidenum">
              <a:rPr lang="en-AU" smtClean="0"/>
              <a:t>21</a:t>
            </a:fld>
            <a:endParaRPr lang="en-AU" dirty="0"/>
          </a:p>
        </p:txBody>
      </p:sp>
    </p:spTree>
    <p:extLst>
      <p:ext uri="{BB962C8B-B14F-4D97-AF65-F5344CB8AC3E}">
        <p14:creationId xmlns:p14="http://schemas.microsoft.com/office/powerpoint/2010/main" val="1226839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you need more information, please visit our website or write to info@mission2myanmar.org</a:t>
            </a:r>
          </a:p>
        </p:txBody>
      </p:sp>
      <p:sp>
        <p:nvSpPr>
          <p:cNvPr id="4" name="Slide Number Placeholder 3"/>
          <p:cNvSpPr>
            <a:spLocks noGrp="1"/>
          </p:cNvSpPr>
          <p:nvPr>
            <p:ph type="sldNum" sz="quarter" idx="5"/>
          </p:nvPr>
        </p:nvSpPr>
        <p:spPr/>
        <p:txBody>
          <a:bodyPr/>
          <a:lstStyle/>
          <a:p>
            <a:fld id="{37F63113-A51E-4D5F-B82D-6E54C580FB10}" type="slidenum">
              <a:rPr lang="en-AU" smtClean="0"/>
              <a:t>22</a:t>
            </a:fld>
            <a:endParaRPr lang="en-AU" dirty="0"/>
          </a:p>
        </p:txBody>
      </p:sp>
    </p:spTree>
    <p:extLst>
      <p:ext uri="{BB962C8B-B14F-4D97-AF65-F5344CB8AC3E}">
        <p14:creationId xmlns:p14="http://schemas.microsoft.com/office/powerpoint/2010/main" val="1473992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you’re probably thinking; why did Pastor David do something like that.  That’s a good question.  Here are some reasons.</a:t>
            </a:r>
          </a:p>
          <a:p>
            <a:r>
              <a:rPr lang="en-AU" dirty="0"/>
              <a:t>First BP – Christians are an ethic minority group in Myanmar which has suffered a lot of persecution in the past; most of which was orchestrated by the former Communist government.  The previous government really did not like Christians and they managed to turn a lot of people against Christians for no good reason.  Even though Myanmar is still a majority Buddhist country, most Buddhists were born into Buddhist families and they’ve never heard of Jesus.  This is why Pastor David started a private college; because he wants to raise a new generation of Christ-like children.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BP2 – To restore friendly relations between Buddhists and Christians, better education is necessary and so too are community development projects like turning the mud track out the front of the driveway into a proper bitumen road.  Both Buddhists and Christians need to use that road during rainy season but trucks and some cars will get bogged down if they use the mud track during the rainy season.</a:t>
            </a:r>
          </a:p>
          <a:p>
            <a:endParaRPr lang="en-AU" dirty="0"/>
          </a:p>
          <a:p>
            <a:r>
              <a:rPr lang="en-AU" dirty="0"/>
              <a:t>BP3 - Ps David is a very busy man and he often wears too many hats.  Eventually he will need to have a group of trustful leaders to take over his various ministries.</a:t>
            </a:r>
          </a:p>
          <a:p>
            <a:endParaRPr lang="en-AU" dirty="0"/>
          </a:p>
          <a:p>
            <a:r>
              <a:rPr lang="en-AU" dirty="0"/>
              <a:t>BP4 – If truth be told, not every child that lives at the Yangon campus is a genuine orphan.  Some of the children live with their aunties and uncles or with their grandparents during the summer holidays.  Therefore, some of the children were abandoned by their parents.</a:t>
            </a:r>
          </a:p>
        </p:txBody>
      </p:sp>
      <p:sp>
        <p:nvSpPr>
          <p:cNvPr id="4" name="Slide Number Placeholder 3"/>
          <p:cNvSpPr>
            <a:spLocks noGrp="1"/>
          </p:cNvSpPr>
          <p:nvPr>
            <p:ph type="sldNum" sz="quarter" idx="5"/>
          </p:nvPr>
        </p:nvSpPr>
        <p:spPr/>
        <p:txBody>
          <a:bodyPr/>
          <a:lstStyle/>
          <a:p>
            <a:fld id="{37F63113-A51E-4D5F-B82D-6E54C580FB10}" type="slidenum">
              <a:rPr lang="en-AU" smtClean="0"/>
              <a:t>3</a:t>
            </a:fld>
            <a:endParaRPr lang="en-AU" dirty="0"/>
          </a:p>
        </p:txBody>
      </p:sp>
    </p:spTree>
    <p:extLst>
      <p:ext uri="{BB962C8B-B14F-4D97-AF65-F5344CB8AC3E}">
        <p14:creationId xmlns:p14="http://schemas.microsoft.com/office/powerpoint/2010/main" val="367505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Pastor David currently has just over 100 children to educate and feed at the Yangon campus. This number is likely to increase to 125 children or even up to 150 children soon.  Here are the demographics.</a:t>
            </a:r>
          </a:p>
          <a:p>
            <a:r>
              <a:rPr lang="en-AU" dirty="0"/>
              <a:t>Around 10% of the children were abandoned by their parents and so, they stay at the Yangon campus for 9 months a year and then, they spend the summer break with their aunties &amp; uncles or with their grandparents.</a:t>
            </a:r>
          </a:p>
          <a:p>
            <a:r>
              <a:rPr lang="en-AU" dirty="0"/>
              <a:t>70% of the children at the Yangon campus have parents and those children were raised in remote towns and villages, very far away from Yangon.  The trouble with the education system is that the new democratically elected Government requires that school children go to school for 4 hours a day which equates to about 3 and a half hours of education after you subtract the breaks.  This shortfall in education is a major concern for both Buddhist and Christian parents alike.  And that’s why those parents have decided to send their children to Pastor David’s private college.</a:t>
            </a:r>
          </a:p>
          <a:p>
            <a:r>
              <a:rPr lang="en-AU" dirty="0"/>
              <a:t>David said and I quote:</a:t>
            </a:r>
            <a:br>
              <a:rPr lang="en-AU" dirty="0"/>
            </a:br>
            <a:r>
              <a:rPr lang="en-AU" dirty="0"/>
              <a:t>“All are from outside of Yangon coming from destitute and difficult country side where there are no electricity, no proper road, no hospitals or clinic, no stationery, no proper educational classes and many more.</a:t>
            </a:r>
            <a:br>
              <a:rPr lang="en-AU" dirty="0"/>
            </a:br>
            <a:br>
              <a:rPr lang="en-AU" dirty="0"/>
            </a:br>
            <a:r>
              <a:rPr lang="en-AU" dirty="0"/>
              <a:t>Yangon is a heavenly place for almost all of them and getting educational opportunities here in Yangon is a rare kind of golden opportunities and therefore many kids are waiting for an opportunity to get a chance to be with us in Yangon Centre.”  End quote.</a:t>
            </a:r>
          </a:p>
          <a:p>
            <a:endParaRPr lang="en-AU" dirty="0"/>
          </a:p>
          <a:p>
            <a:r>
              <a:rPr lang="en-AU" dirty="0"/>
              <a:t>The rest of the children are orphan kids because they have no parents and there is nobody else to look after them.</a:t>
            </a:r>
          </a:p>
        </p:txBody>
      </p:sp>
      <p:sp>
        <p:nvSpPr>
          <p:cNvPr id="4" name="Slide Number Placeholder 3"/>
          <p:cNvSpPr>
            <a:spLocks noGrp="1"/>
          </p:cNvSpPr>
          <p:nvPr>
            <p:ph type="sldNum" sz="quarter" idx="5"/>
          </p:nvPr>
        </p:nvSpPr>
        <p:spPr/>
        <p:txBody>
          <a:bodyPr/>
          <a:lstStyle/>
          <a:p>
            <a:fld id="{37F63113-A51E-4D5F-B82D-6E54C580FB10}" type="slidenum">
              <a:rPr lang="en-AU" smtClean="0"/>
              <a:t>4</a:t>
            </a:fld>
            <a:endParaRPr lang="en-AU" dirty="0"/>
          </a:p>
        </p:txBody>
      </p:sp>
    </p:spTree>
    <p:extLst>
      <p:ext uri="{BB962C8B-B14F-4D97-AF65-F5344CB8AC3E}">
        <p14:creationId xmlns:p14="http://schemas.microsoft.com/office/powerpoint/2010/main" val="3131628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Mission2Myanmar is a bit of a mouthful for some.  In Australia we like to keep everything simple.  This is why I often use the abbreviation M2M.</a:t>
            </a:r>
          </a:p>
          <a:p>
            <a:r>
              <a:rPr lang="en-AU" dirty="0"/>
              <a:t>We registered with the ACNC back in February 2018 and in less than 9 months by God’s gracious provision, we achieved so much.  Here is just a short list.</a:t>
            </a:r>
          </a:p>
          <a:p>
            <a:endParaRPr lang="en-AU" dirty="0"/>
          </a:p>
          <a:p>
            <a:r>
              <a:rPr lang="en-AU" dirty="0"/>
              <a:t>READ THE BULLET POINTS OUT LOUD</a:t>
            </a:r>
          </a:p>
          <a:p>
            <a:endParaRPr lang="en-AU" dirty="0"/>
          </a:p>
          <a:p>
            <a:r>
              <a:rPr lang="en-AU" dirty="0"/>
              <a:t>BP1 – Most people just call it the “new building”.  It’s being used as a private school by day and as an orphanage shelter by night and that’s why we call it the multi-purpose hall.</a:t>
            </a:r>
          </a:p>
          <a:p>
            <a:endParaRPr lang="en-AU" dirty="0"/>
          </a:p>
          <a:p>
            <a:r>
              <a:rPr lang="en-AU" dirty="0"/>
              <a:t>BP2 – Ps David has 3 diesel generators and normally he switches them on at night.  My Burmese brother and translator, Kennedy, is one of the caretakers and he lives at the Yangon campus.  Kennedy told me that when all 3 are rattling in unison, it sounds like a freight train!  Very noisy but it works.  The Yangon campus will be connected to the Myanmar Government’s electricity grid any day now.  I’m sure that Kennedy will get a good night’s rest when that happens.</a:t>
            </a:r>
          </a:p>
          <a:p>
            <a:r>
              <a:rPr lang="en-AU" dirty="0"/>
              <a:t> </a:t>
            </a:r>
          </a:p>
          <a:p>
            <a:r>
              <a:rPr lang="en-AU" dirty="0"/>
              <a:t>BP3 – The water purification system is in the existing kitchen.</a:t>
            </a:r>
          </a:p>
          <a:p>
            <a:endParaRPr lang="en-AU" dirty="0"/>
          </a:p>
          <a:p>
            <a:r>
              <a:rPr lang="en-AU" dirty="0"/>
              <a:t>BP4 – Pastor David’s Buddhist landlord agreed to sell David a large block of land.  By God’s grace, we raised enough money to buy it outright.</a:t>
            </a:r>
          </a:p>
          <a:p>
            <a:endParaRPr lang="en-AU" dirty="0"/>
          </a:p>
          <a:p>
            <a:r>
              <a:rPr lang="en-AU" dirty="0"/>
              <a:t>Let’s have a look at some pictures.</a:t>
            </a:r>
          </a:p>
        </p:txBody>
      </p:sp>
      <p:sp>
        <p:nvSpPr>
          <p:cNvPr id="4" name="Slide Number Placeholder 3"/>
          <p:cNvSpPr>
            <a:spLocks noGrp="1"/>
          </p:cNvSpPr>
          <p:nvPr>
            <p:ph type="sldNum" sz="quarter" idx="5"/>
          </p:nvPr>
        </p:nvSpPr>
        <p:spPr/>
        <p:txBody>
          <a:bodyPr/>
          <a:lstStyle/>
          <a:p>
            <a:fld id="{37F63113-A51E-4D5F-B82D-6E54C580FB10}" type="slidenum">
              <a:rPr lang="en-AU" smtClean="0"/>
              <a:t>5</a:t>
            </a:fld>
            <a:endParaRPr lang="en-AU" dirty="0"/>
          </a:p>
        </p:txBody>
      </p:sp>
    </p:spTree>
    <p:extLst>
      <p:ext uri="{BB962C8B-B14F-4D97-AF65-F5344CB8AC3E}">
        <p14:creationId xmlns:p14="http://schemas.microsoft.com/office/powerpoint/2010/main" val="1625121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it!  This is the multi-purpose hall.</a:t>
            </a:r>
          </a:p>
        </p:txBody>
      </p:sp>
      <p:sp>
        <p:nvSpPr>
          <p:cNvPr id="4" name="Slide Number Placeholder 3"/>
          <p:cNvSpPr>
            <a:spLocks noGrp="1"/>
          </p:cNvSpPr>
          <p:nvPr>
            <p:ph type="sldNum" sz="quarter" idx="5"/>
          </p:nvPr>
        </p:nvSpPr>
        <p:spPr/>
        <p:txBody>
          <a:bodyPr/>
          <a:lstStyle/>
          <a:p>
            <a:fld id="{37F63113-A51E-4D5F-B82D-6E54C580FB10}" type="slidenum">
              <a:rPr lang="en-AU" smtClean="0"/>
              <a:t>6</a:t>
            </a:fld>
            <a:endParaRPr lang="en-AU" dirty="0"/>
          </a:p>
        </p:txBody>
      </p:sp>
    </p:spTree>
    <p:extLst>
      <p:ext uri="{BB962C8B-B14F-4D97-AF65-F5344CB8AC3E}">
        <p14:creationId xmlns:p14="http://schemas.microsoft.com/office/powerpoint/2010/main" val="4091968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stop drunks and other intruders from getting in especially during the night.</a:t>
            </a:r>
          </a:p>
        </p:txBody>
      </p:sp>
      <p:sp>
        <p:nvSpPr>
          <p:cNvPr id="4" name="Slide Number Placeholder 3"/>
          <p:cNvSpPr>
            <a:spLocks noGrp="1"/>
          </p:cNvSpPr>
          <p:nvPr>
            <p:ph type="sldNum" sz="quarter" idx="5"/>
          </p:nvPr>
        </p:nvSpPr>
        <p:spPr/>
        <p:txBody>
          <a:bodyPr/>
          <a:lstStyle/>
          <a:p>
            <a:fld id="{37F63113-A51E-4D5F-B82D-6E54C580FB10}" type="slidenum">
              <a:rPr lang="en-AU" smtClean="0"/>
              <a:t>7</a:t>
            </a:fld>
            <a:endParaRPr lang="en-AU" dirty="0"/>
          </a:p>
        </p:txBody>
      </p:sp>
    </p:spTree>
    <p:extLst>
      <p:ext uri="{BB962C8B-B14F-4D97-AF65-F5344CB8AC3E}">
        <p14:creationId xmlns:p14="http://schemas.microsoft.com/office/powerpoint/2010/main" val="4094451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furniture is not very comfortable but that’s beside the point.  The children are here to learn not to relax.  All the furniture was assembled inside the new building.  Pastor David paid local tradespeople to do this.</a:t>
            </a:r>
          </a:p>
        </p:txBody>
      </p:sp>
      <p:sp>
        <p:nvSpPr>
          <p:cNvPr id="4" name="Slide Number Placeholder 3"/>
          <p:cNvSpPr>
            <a:spLocks noGrp="1"/>
          </p:cNvSpPr>
          <p:nvPr>
            <p:ph type="sldNum" sz="quarter" idx="5"/>
          </p:nvPr>
        </p:nvSpPr>
        <p:spPr/>
        <p:txBody>
          <a:bodyPr/>
          <a:lstStyle/>
          <a:p>
            <a:fld id="{37F63113-A51E-4D5F-B82D-6E54C580FB10}" type="slidenum">
              <a:rPr lang="en-AU" smtClean="0"/>
              <a:t>8</a:t>
            </a:fld>
            <a:endParaRPr lang="en-AU" dirty="0"/>
          </a:p>
        </p:txBody>
      </p:sp>
    </p:spTree>
    <p:extLst>
      <p:ext uri="{BB962C8B-B14F-4D97-AF65-F5344CB8AC3E}">
        <p14:creationId xmlns:p14="http://schemas.microsoft.com/office/powerpoint/2010/main" val="188012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not real mahogany.  It’s just the finish.</a:t>
            </a:r>
          </a:p>
        </p:txBody>
      </p:sp>
      <p:sp>
        <p:nvSpPr>
          <p:cNvPr id="4" name="Slide Number Placeholder 3"/>
          <p:cNvSpPr>
            <a:spLocks noGrp="1"/>
          </p:cNvSpPr>
          <p:nvPr>
            <p:ph type="sldNum" sz="quarter" idx="5"/>
          </p:nvPr>
        </p:nvSpPr>
        <p:spPr/>
        <p:txBody>
          <a:bodyPr/>
          <a:lstStyle/>
          <a:p>
            <a:fld id="{37F63113-A51E-4D5F-B82D-6E54C580FB10}" type="slidenum">
              <a:rPr lang="en-AU" smtClean="0"/>
              <a:t>9</a:t>
            </a:fld>
            <a:endParaRPr lang="en-AU" dirty="0"/>
          </a:p>
        </p:txBody>
      </p:sp>
    </p:spTree>
    <p:extLst>
      <p:ext uri="{BB962C8B-B14F-4D97-AF65-F5344CB8AC3E}">
        <p14:creationId xmlns:p14="http://schemas.microsoft.com/office/powerpoint/2010/main" val="219698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4E10-AF0E-48C6-9B64-B7CB1FB19A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17DD7CD-7864-4C59-9385-D8E3A173C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E86199B-8E29-46AB-8F71-C72FC5A0E31E}"/>
              </a:ext>
            </a:extLst>
          </p:cNvPr>
          <p:cNvSpPr>
            <a:spLocks noGrp="1"/>
          </p:cNvSpPr>
          <p:nvPr>
            <p:ph type="dt" sz="half" idx="10"/>
          </p:nvPr>
        </p:nvSpPr>
        <p:spPr/>
        <p:txBody>
          <a:bodyPr/>
          <a:lstStyle/>
          <a:p>
            <a:fld id="{14070470-697B-47F2-80E1-8D698EBCFE9A}" type="datetimeFigureOut">
              <a:rPr lang="en-AU" smtClean="0"/>
              <a:t>14/05/2019</a:t>
            </a:fld>
            <a:endParaRPr lang="en-AU" dirty="0"/>
          </a:p>
        </p:txBody>
      </p:sp>
      <p:sp>
        <p:nvSpPr>
          <p:cNvPr id="5" name="Footer Placeholder 4">
            <a:extLst>
              <a:ext uri="{FF2B5EF4-FFF2-40B4-BE49-F238E27FC236}">
                <a16:creationId xmlns:a16="http://schemas.microsoft.com/office/drawing/2014/main" id="{9AA8B3D7-6F1F-4F25-B510-3CEC94654DF0}"/>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6BF10B0E-AC27-40D0-A228-0477F705DCE9}"/>
              </a:ext>
            </a:extLst>
          </p:cNvPr>
          <p:cNvSpPr>
            <a:spLocks noGrp="1"/>
          </p:cNvSpPr>
          <p:nvPr>
            <p:ph type="sldNum" sz="quarter" idx="12"/>
          </p:nvPr>
        </p:nvSpPr>
        <p:spPr/>
        <p:txBody>
          <a:bodyPr/>
          <a:lstStyle/>
          <a:p>
            <a:fld id="{88E65C8D-B028-4323-A6F6-5DF6B6D0847D}" type="slidenum">
              <a:rPr lang="en-AU" smtClean="0"/>
              <a:t>‹#›</a:t>
            </a:fld>
            <a:endParaRPr lang="en-AU" dirty="0"/>
          </a:p>
        </p:txBody>
      </p:sp>
    </p:spTree>
    <p:extLst>
      <p:ext uri="{BB962C8B-B14F-4D97-AF65-F5344CB8AC3E}">
        <p14:creationId xmlns:p14="http://schemas.microsoft.com/office/powerpoint/2010/main" val="307290344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2BE5-69F1-4CF7-A506-C0F413488EF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FCCB014-89DF-4E3E-97B9-052B7D58FB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F253D59-74E3-4E93-881A-A30BB44FD718}"/>
              </a:ext>
            </a:extLst>
          </p:cNvPr>
          <p:cNvSpPr>
            <a:spLocks noGrp="1"/>
          </p:cNvSpPr>
          <p:nvPr>
            <p:ph type="dt" sz="half" idx="10"/>
          </p:nvPr>
        </p:nvSpPr>
        <p:spPr/>
        <p:txBody>
          <a:bodyPr/>
          <a:lstStyle/>
          <a:p>
            <a:fld id="{14070470-697B-47F2-80E1-8D698EBCFE9A}" type="datetimeFigureOut">
              <a:rPr lang="en-AU" smtClean="0"/>
              <a:t>14/05/2019</a:t>
            </a:fld>
            <a:endParaRPr lang="en-AU" dirty="0"/>
          </a:p>
        </p:txBody>
      </p:sp>
      <p:sp>
        <p:nvSpPr>
          <p:cNvPr id="5" name="Footer Placeholder 4">
            <a:extLst>
              <a:ext uri="{FF2B5EF4-FFF2-40B4-BE49-F238E27FC236}">
                <a16:creationId xmlns:a16="http://schemas.microsoft.com/office/drawing/2014/main" id="{1FB43B05-0E80-46D2-BEAE-73E89641E07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BC598704-3A1E-4EF4-B20D-83763AD5A5D5}"/>
              </a:ext>
            </a:extLst>
          </p:cNvPr>
          <p:cNvSpPr>
            <a:spLocks noGrp="1"/>
          </p:cNvSpPr>
          <p:nvPr>
            <p:ph type="sldNum" sz="quarter" idx="12"/>
          </p:nvPr>
        </p:nvSpPr>
        <p:spPr/>
        <p:txBody>
          <a:bodyPr/>
          <a:lstStyle/>
          <a:p>
            <a:fld id="{88E65C8D-B028-4323-A6F6-5DF6B6D0847D}" type="slidenum">
              <a:rPr lang="en-AU" smtClean="0"/>
              <a:t>‹#›</a:t>
            </a:fld>
            <a:endParaRPr lang="en-AU" dirty="0"/>
          </a:p>
        </p:txBody>
      </p:sp>
    </p:spTree>
    <p:extLst>
      <p:ext uri="{BB962C8B-B14F-4D97-AF65-F5344CB8AC3E}">
        <p14:creationId xmlns:p14="http://schemas.microsoft.com/office/powerpoint/2010/main" val="154951410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FA709F-CC2D-489B-8730-FB396E9984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F7A7915-8BA3-48AA-80B6-6040033448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AD64C39-7E27-4840-AF39-EDDEC9AC7D83}"/>
              </a:ext>
            </a:extLst>
          </p:cNvPr>
          <p:cNvSpPr>
            <a:spLocks noGrp="1"/>
          </p:cNvSpPr>
          <p:nvPr>
            <p:ph type="dt" sz="half" idx="10"/>
          </p:nvPr>
        </p:nvSpPr>
        <p:spPr/>
        <p:txBody>
          <a:bodyPr/>
          <a:lstStyle/>
          <a:p>
            <a:fld id="{14070470-697B-47F2-80E1-8D698EBCFE9A}" type="datetimeFigureOut">
              <a:rPr lang="en-AU" smtClean="0"/>
              <a:t>14/05/2019</a:t>
            </a:fld>
            <a:endParaRPr lang="en-AU" dirty="0"/>
          </a:p>
        </p:txBody>
      </p:sp>
      <p:sp>
        <p:nvSpPr>
          <p:cNvPr id="5" name="Footer Placeholder 4">
            <a:extLst>
              <a:ext uri="{FF2B5EF4-FFF2-40B4-BE49-F238E27FC236}">
                <a16:creationId xmlns:a16="http://schemas.microsoft.com/office/drawing/2014/main" id="{F247A64F-7246-4EDC-B40C-E2688DEA1FF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B48AA1BD-A0A5-4FCD-AB1F-47328DA3D5F8}"/>
              </a:ext>
            </a:extLst>
          </p:cNvPr>
          <p:cNvSpPr>
            <a:spLocks noGrp="1"/>
          </p:cNvSpPr>
          <p:nvPr>
            <p:ph type="sldNum" sz="quarter" idx="12"/>
          </p:nvPr>
        </p:nvSpPr>
        <p:spPr/>
        <p:txBody>
          <a:bodyPr/>
          <a:lstStyle/>
          <a:p>
            <a:fld id="{88E65C8D-B028-4323-A6F6-5DF6B6D0847D}" type="slidenum">
              <a:rPr lang="en-AU" smtClean="0"/>
              <a:t>‹#›</a:t>
            </a:fld>
            <a:endParaRPr lang="en-AU" dirty="0"/>
          </a:p>
        </p:txBody>
      </p:sp>
    </p:spTree>
    <p:extLst>
      <p:ext uri="{BB962C8B-B14F-4D97-AF65-F5344CB8AC3E}">
        <p14:creationId xmlns:p14="http://schemas.microsoft.com/office/powerpoint/2010/main" val="306323719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242D-5DCC-4AD5-B086-88933DBC1B6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CFCE2AE-7948-494A-A297-EA095EF4B0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BE02A81-1A53-4017-B8C8-C57D6A90C28D}"/>
              </a:ext>
            </a:extLst>
          </p:cNvPr>
          <p:cNvSpPr>
            <a:spLocks noGrp="1"/>
          </p:cNvSpPr>
          <p:nvPr>
            <p:ph type="dt" sz="half" idx="10"/>
          </p:nvPr>
        </p:nvSpPr>
        <p:spPr/>
        <p:txBody>
          <a:bodyPr/>
          <a:lstStyle/>
          <a:p>
            <a:fld id="{14070470-697B-47F2-80E1-8D698EBCFE9A}" type="datetimeFigureOut">
              <a:rPr lang="en-AU" smtClean="0"/>
              <a:t>14/05/2019</a:t>
            </a:fld>
            <a:endParaRPr lang="en-AU" dirty="0"/>
          </a:p>
        </p:txBody>
      </p:sp>
      <p:sp>
        <p:nvSpPr>
          <p:cNvPr id="5" name="Footer Placeholder 4">
            <a:extLst>
              <a:ext uri="{FF2B5EF4-FFF2-40B4-BE49-F238E27FC236}">
                <a16:creationId xmlns:a16="http://schemas.microsoft.com/office/drawing/2014/main" id="{6B1DA85B-7174-4020-8CDC-E21E6640C2B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CBCB0018-0D9E-4E22-842C-F75D9BD5311F}"/>
              </a:ext>
            </a:extLst>
          </p:cNvPr>
          <p:cNvSpPr>
            <a:spLocks noGrp="1"/>
          </p:cNvSpPr>
          <p:nvPr>
            <p:ph type="sldNum" sz="quarter" idx="12"/>
          </p:nvPr>
        </p:nvSpPr>
        <p:spPr/>
        <p:txBody>
          <a:bodyPr/>
          <a:lstStyle/>
          <a:p>
            <a:fld id="{88E65C8D-B028-4323-A6F6-5DF6B6D0847D}" type="slidenum">
              <a:rPr lang="en-AU" smtClean="0"/>
              <a:t>‹#›</a:t>
            </a:fld>
            <a:endParaRPr lang="en-AU" dirty="0"/>
          </a:p>
        </p:txBody>
      </p:sp>
    </p:spTree>
    <p:extLst>
      <p:ext uri="{BB962C8B-B14F-4D97-AF65-F5344CB8AC3E}">
        <p14:creationId xmlns:p14="http://schemas.microsoft.com/office/powerpoint/2010/main" val="286808618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9C07-6C97-4E96-B12C-DE7D545F1A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DB49AB9-EC9F-453A-8AD4-9CF522D27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815AAF-6F76-4EA3-ABDB-839584551872}"/>
              </a:ext>
            </a:extLst>
          </p:cNvPr>
          <p:cNvSpPr>
            <a:spLocks noGrp="1"/>
          </p:cNvSpPr>
          <p:nvPr>
            <p:ph type="dt" sz="half" idx="10"/>
          </p:nvPr>
        </p:nvSpPr>
        <p:spPr/>
        <p:txBody>
          <a:bodyPr/>
          <a:lstStyle/>
          <a:p>
            <a:fld id="{14070470-697B-47F2-80E1-8D698EBCFE9A}" type="datetimeFigureOut">
              <a:rPr lang="en-AU" smtClean="0"/>
              <a:t>14/05/2019</a:t>
            </a:fld>
            <a:endParaRPr lang="en-AU" dirty="0"/>
          </a:p>
        </p:txBody>
      </p:sp>
      <p:sp>
        <p:nvSpPr>
          <p:cNvPr id="5" name="Footer Placeholder 4">
            <a:extLst>
              <a:ext uri="{FF2B5EF4-FFF2-40B4-BE49-F238E27FC236}">
                <a16:creationId xmlns:a16="http://schemas.microsoft.com/office/drawing/2014/main" id="{EFDFF58E-DD13-4F61-B514-BFDB9B79737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253678A4-D923-420D-8235-47FDE7D57677}"/>
              </a:ext>
            </a:extLst>
          </p:cNvPr>
          <p:cNvSpPr>
            <a:spLocks noGrp="1"/>
          </p:cNvSpPr>
          <p:nvPr>
            <p:ph type="sldNum" sz="quarter" idx="12"/>
          </p:nvPr>
        </p:nvSpPr>
        <p:spPr/>
        <p:txBody>
          <a:bodyPr/>
          <a:lstStyle/>
          <a:p>
            <a:fld id="{88E65C8D-B028-4323-A6F6-5DF6B6D0847D}" type="slidenum">
              <a:rPr lang="en-AU" smtClean="0"/>
              <a:t>‹#›</a:t>
            </a:fld>
            <a:endParaRPr lang="en-AU" dirty="0"/>
          </a:p>
        </p:txBody>
      </p:sp>
    </p:spTree>
    <p:extLst>
      <p:ext uri="{BB962C8B-B14F-4D97-AF65-F5344CB8AC3E}">
        <p14:creationId xmlns:p14="http://schemas.microsoft.com/office/powerpoint/2010/main" val="254947356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37E2-4164-4677-BF67-929D5284BBD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BA539CA-7402-42DE-BDCD-50AA2960231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A9B6113-CF07-47C9-ACB6-18C249A814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2390F3F-1213-42FF-9FB6-546D615A2056}"/>
              </a:ext>
            </a:extLst>
          </p:cNvPr>
          <p:cNvSpPr>
            <a:spLocks noGrp="1"/>
          </p:cNvSpPr>
          <p:nvPr>
            <p:ph type="dt" sz="half" idx="10"/>
          </p:nvPr>
        </p:nvSpPr>
        <p:spPr/>
        <p:txBody>
          <a:bodyPr/>
          <a:lstStyle/>
          <a:p>
            <a:fld id="{14070470-697B-47F2-80E1-8D698EBCFE9A}" type="datetimeFigureOut">
              <a:rPr lang="en-AU" smtClean="0"/>
              <a:t>14/05/2019</a:t>
            </a:fld>
            <a:endParaRPr lang="en-AU" dirty="0"/>
          </a:p>
        </p:txBody>
      </p:sp>
      <p:sp>
        <p:nvSpPr>
          <p:cNvPr id="6" name="Footer Placeholder 5">
            <a:extLst>
              <a:ext uri="{FF2B5EF4-FFF2-40B4-BE49-F238E27FC236}">
                <a16:creationId xmlns:a16="http://schemas.microsoft.com/office/drawing/2014/main" id="{9AEB9D9E-31E7-4D3A-9430-88741E57C52A}"/>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DAC33EE9-02C4-41BF-A9CB-8DC5340E5204}"/>
              </a:ext>
            </a:extLst>
          </p:cNvPr>
          <p:cNvSpPr>
            <a:spLocks noGrp="1"/>
          </p:cNvSpPr>
          <p:nvPr>
            <p:ph type="sldNum" sz="quarter" idx="12"/>
          </p:nvPr>
        </p:nvSpPr>
        <p:spPr/>
        <p:txBody>
          <a:bodyPr/>
          <a:lstStyle/>
          <a:p>
            <a:fld id="{88E65C8D-B028-4323-A6F6-5DF6B6D0847D}" type="slidenum">
              <a:rPr lang="en-AU" smtClean="0"/>
              <a:t>‹#›</a:t>
            </a:fld>
            <a:endParaRPr lang="en-AU" dirty="0"/>
          </a:p>
        </p:txBody>
      </p:sp>
    </p:spTree>
    <p:extLst>
      <p:ext uri="{BB962C8B-B14F-4D97-AF65-F5344CB8AC3E}">
        <p14:creationId xmlns:p14="http://schemas.microsoft.com/office/powerpoint/2010/main" val="53170298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039F1-1876-47F8-8642-4D1A349E7BF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9540943-58B5-41CA-930B-7A9CF800C3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86300FD-01DE-4980-80FB-90ABBD5C1D7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8A11B2D-902F-40A2-8E06-35C74A5335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8A3C94-E267-4578-BA43-EC29D3CB40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E79BBF9-C46A-4F83-95B8-684C33AFFE48}"/>
              </a:ext>
            </a:extLst>
          </p:cNvPr>
          <p:cNvSpPr>
            <a:spLocks noGrp="1"/>
          </p:cNvSpPr>
          <p:nvPr>
            <p:ph type="dt" sz="half" idx="10"/>
          </p:nvPr>
        </p:nvSpPr>
        <p:spPr/>
        <p:txBody>
          <a:bodyPr/>
          <a:lstStyle/>
          <a:p>
            <a:fld id="{14070470-697B-47F2-80E1-8D698EBCFE9A}" type="datetimeFigureOut">
              <a:rPr lang="en-AU" smtClean="0"/>
              <a:t>14/05/2019</a:t>
            </a:fld>
            <a:endParaRPr lang="en-AU" dirty="0"/>
          </a:p>
        </p:txBody>
      </p:sp>
      <p:sp>
        <p:nvSpPr>
          <p:cNvPr id="8" name="Footer Placeholder 7">
            <a:extLst>
              <a:ext uri="{FF2B5EF4-FFF2-40B4-BE49-F238E27FC236}">
                <a16:creationId xmlns:a16="http://schemas.microsoft.com/office/drawing/2014/main" id="{330BF7F9-F76B-4536-88AF-DDB7A853041E}"/>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7F1499A5-C63A-476F-B307-82E2150B15EF}"/>
              </a:ext>
            </a:extLst>
          </p:cNvPr>
          <p:cNvSpPr>
            <a:spLocks noGrp="1"/>
          </p:cNvSpPr>
          <p:nvPr>
            <p:ph type="sldNum" sz="quarter" idx="12"/>
          </p:nvPr>
        </p:nvSpPr>
        <p:spPr/>
        <p:txBody>
          <a:bodyPr/>
          <a:lstStyle/>
          <a:p>
            <a:fld id="{88E65C8D-B028-4323-A6F6-5DF6B6D0847D}" type="slidenum">
              <a:rPr lang="en-AU" smtClean="0"/>
              <a:t>‹#›</a:t>
            </a:fld>
            <a:endParaRPr lang="en-AU" dirty="0"/>
          </a:p>
        </p:txBody>
      </p:sp>
    </p:spTree>
    <p:extLst>
      <p:ext uri="{BB962C8B-B14F-4D97-AF65-F5344CB8AC3E}">
        <p14:creationId xmlns:p14="http://schemas.microsoft.com/office/powerpoint/2010/main" val="114608452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EE12-AA9B-4286-BDA0-C90DE7B7583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2AC9DE8-D86C-4EAA-A69B-58DDA50FAC12}"/>
              </a:ext>
            </a:extLst>
          </p:cNvPr>
          <p:cNvSpPr>
            <a:spLocks noGrp="1"/>
          </p:cNvSpPr>
          <p:nvPr>
            <p:ph type="dt" sz="half" idx="10"/>
          </p:nvPr>
        </p:nvSpPr>
        <p:spPr/>
        <p:txBody>
          <a:bodyPr/>
          <a:lstStyle/>
          <a:p>
            <a:fld id="{14070470-697B-47F2-80E1-8D698EBCFE9A}" type="datetimeFigureOut">
              <a:rPr lang="en-AU" smtClean="0"/>
              <a:t>14/05/2019</a:t>
            </a:fld>
            <a:endParaRPr lang="en-AU" dirty="0"/>
          </a:p>
        </p:txBody>
      </p:sp>
      <p:sp>
        <p:nvSpPr>
          <p:cNvPr id="4" name="Footer Placeholder 3">
            <a:extLst>
              <a:ext uri="{FF2B5EF4-FFF2-40B4-BE49-F238E27FC236}">
                <a16:creationId xmlns:a16="http://schemas.microsoft.com/office/drawing/2014/main" id="{B0A7793A-69C6-4953-8F6D-15972B0650F4}"/>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38085641-5096-470C-A30C-88E5063FD52F}"/>
              </a:ext>
            </a:extLst>
          </p:cNvPr>
          <p:cNvSpPr>
            <a:spLocks noGrp="1"/>
          </p:cNvSpPr>
          <p:nvPr>
            <p:ph type="sldNum" sz="quarter" idx="12"/>
          </p:nvPr>
        </p:nvSpPr>
        <p:spPr/>
        <p:txBody>
          <a:bodyPr/>
          <a:lstStyle/>
          <a:p>
            <a:fld id="{88E65C8D-B028-4323-A6F6-5DF6B6D0847D}" type="slidenum">
              <a:rPr lang="en-AU" smtClean="0"/>
              <a:t>‹#›</a:t>
            </a:fld>
            <a:endParaRPr lang="en-AU" dirty="0"/>
          </a:p>
        </p:txBody>
      </p:sp>
    </p:spTree>
    <p:extLst>
      <p:ext uri="{BB962C8B-B14F-4D97-AF65-F5344CB8AC3E}">
        <p14:creationId xmlns:p14="http://schemas.microsoft.com/office/powerpoint/2010/main" val="179947045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2B85F-5264-49B3-9133-CB4C4C99DB29}"/>
              </a:ext>
            </a:extLst>
          </p:cNvPr>
          <p:cNvSpPr>
            <a:spLocks noGrp="1"/>
          </p:cNvSpPr>
          <p:nvPr>
            <p:ph type="dt" sz="half" idx="10"/>
          </p:nvPr>
        </p:nvSpPr>
        <p:spPr/>
        <p:txBody>
          <a:bodyPr/>
          <a:lstStyle/>
          <a:p>
            <a:fld id="{14070470-697B-47F2-80E1-8D698EBCFE9A}" type="datetimeFigureOut">
              <a:rPr lang="en-AU" smtClean="0"/>
              <a:t>14/05/2019</a:t>
            </a:fld>
            <a:endParaRPr lang="en-AU" dirty="0"/>
          </a:p>
        </p:txBody>
      </p:sp>
      <p:sp>
        <p:nvSpPr>
          <p:cNvPr id="3" name="Footer Placeholder 2">
            <a:extLst>
              <a:ext uri="{FF2B5EF4-FFF2-40B4-BE49-F238E27FC236}">
                <a16:creationId xmlns:a16="http://schemas.microsoft.com/office/drawing/2014/main" id="{52784BFA-21EE-4CC7-8DA8-13F007AAC94C}"/>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25E61954-061F-4E77-A621-0A74457717FE}"/>
              </a:ext>
            </a:extLst>
          </p:cNvPr>
          <p:cNvSpPr>
            <a:spLocks noGrp="1"/>
          </p:cNvSpPr>
          <p:nvPr>
            <p:ph type="sldNum" sz="quarter" idx="12"/>
          </p:nvPr>
        </p:nvSpPr>
        <p:spPr/>
        <p:txBody>
          <a:bodyPr/>
          <a:lstStyle/>
          <a:p>
            <a:fld id="{88E65C8D-B028-4323-A6F6-5DF6B6D0847D}" type="slidenum">
              <a:rPr lang="en-AU" smtClean="0"/>
              <a:t>‹#›</a:t>
            </a:fld>
            <a:endParaRPr lang="en-AU" dirty="0"/>
          </a:p>
        </p:txBody>
      </p:sp>
    </p:spTree>
    <p:extLst>
      <p:ext uri="{BB962C8B-B14F-4D97-AF65-F5344CB8AC3E}">
        <p14:creationId xmlns:p14="http://schemas.microsoft.com/office/powerpoint/2010/main" val="143481102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B063-90C7-442C-8CD5-E569F7C0F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9122BD8-5447-4C94-97F8-B5B4AC35CD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250F378-177F-4536-A684-9FDFB33C0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C3718D-6FD6-41BF-86A5-906DB6B961C9}"/>
              </a:ext>
            </a:extLst>
          </p:cNvPr>
          <p:cNvSpPr>
            <a:spLocks noGrp="1"/>
          </p:cNvSpPr>
          <p:nvPr>
            <p:ph type="dt" sz="half" idx="10"/>
          </p:nvPr>
        </p:nvSpPr>
        <p:spPr/>
        <p:txBody>
          <a:bodyPr/>
          <a:lstStyle/>
          <a:p>
            <a:fld id="{14070470-697B-47F2-80E1-8D698EBCFE9A}" type="datetimeFigureOut">
              <a:rPr lang="en-AU" smtClean="0"/>
              <a:t>14/05/2019</a:t>
            </a:fld>
            <a:endParaRPr lang="en-AU" dirty="0"/>
          </a:p>
        </p:txBody>
      </p:sp>
      <p:sp>
        <p:nvSpPr>
          <p:cNvPr id="6" name="Footer Placeholder 5">
            <a:extLst>
              <a:ext uri="{FF2B5EF4-FFF2-40B4-BE49-F238E27FC236}">
                <a16:creationId xmlns:a16="http://schemas.microsoft.com/office/drawing/2014/main" id="{CCB74533-27F3-4FFA-9927-EAF6A4C80ABC}"/>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41DCB133-8D55-4675-9830-B91EC2CB6C2F}"/>
              </a:ext>
            </a:extLst>
          </p:cNvPr>
          <p:cNvSpPr>
            <a:spLocks noGrp="1"/>
          </p:cNvSpPr>
          <p:nvPr>
            <p:ph type="sldNum" sz="quarter" idx="12"/>
          </p:nvPr>
        </p:nvSpPr>
        <p:spPr/>
        <p:txBody>
          <a:bodyPr/>
          <a:lstStyle/>
          <a:p>
            <a:fld id="{88E65C8D-B028-4323-A6F6-5DF6B6D0847D}" type="slidenum">
              <a:rPr lang="en-AU" smtClean="0"/>
              <a:t>‹#›</a:t>
            </a:fld>
            <a:endParaRPr lang="en-AU" dirty="0"/>
          </a:p>
        </p:txBody>
      </p:sp>
    </p:spTree>
    <p:extLst>
      <p:ext uri="{BB962C8B-B14F-4D97-AF65-F5344CB8AC3E}">
        <p14:creationId xmlns:p14="http://schemas.microsoft.com/office/powerpoint/2010/main" val="152204685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5D740-E313-4E64-895D-8AC2B5171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236A8CC-829A-4727-AC45-247B0AD28C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9270DE87-926C-4CD7-BAE4-047560965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53E4E0E-6239-4AD8-9772-C2CF4C1EA0DC}"/>
              </a:ext>
            </a:extLst>
          </p:cNvPr>
          <p:cNvSpPr>
            <a:spLocks noGrp="1"/>
          </p:cNvSpPr>
          <p:nvPr>
            <p:ph type="dt" sz="half" idx="10"/>
          </p:nvPr>
        </p:nvSpPr>
        <p:spPr/>
        <p:txBody>
          <a:bodyPr/>
          <a:lstStyle/>
          <a:p>
            <a:fld id="{14070470-697B-47F2-80E1-8D698EBCFE9A}" type="datetimeFigureOut">
              <a:rPr lang="en-AU" smtClean="0"/>
              <a:t>14/05/2019</a:t>
            </a:fld>
            <a:endParaRPr lang="en-AU" dirty="0"/>
          </a:p>
        </p:txBody>
      </p:sp>
      <p:sp>
        <p:nvSpPr>
          <p:cNvPr id="6" name="Footer Placeholder 5">
            <a:extLst>
              <a:ext uri="{FF2B5EF4-FFF2-40B4-BE49-F238E27FC236}">
                <a16:creationId xmlns:a16="http://schemas.microsoft.com/office/drawing/2014/main" id="{292C2884-35E7-4354-B619-8E6F6D683011}"/>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D0978955-9D0C-4A28-B26E-3C72BEF66479}"/>
              </a:ext>
            </a:extLst>
          </p:cNvPr>
          <p:cNvSpPr>
            <a:spLocks noGrp="1"/>
          </p:cNvSpPr>
          <p:nvPr>
            <p:ph type="sldNum" sz="quarter" idx="12"/>
          </p:nvPr>
        </p:nvSpPr>
        <p:spPr/>
        <p:txBody>
          <a:bodyPr/>
          <a:lstStyle/>
          <a:p>
            <a:fld id="{88E65C8D-B028-4323-A6F6-5DF6B6D0847D}" type="slidenum">
              <a:rPr lang="en-AU" smtClean="0"/>
              <a:t>‹#›</a:t>
            </a:fld>
            <a:endParaRPr lang="en-AU" dirty="0"/>
          </a:p>
        </p:txBody>
      </p:sp>
    </p:spTree>
    <p:extLst>
      <p:ext uri="{BB962C8B-B14F-4D97-AF65-F5344CB8AC3E}">
        <p14:creationId xmlns:p14="http://schemas.microsoft.com/office/powerpoint/2010/main" val="84256364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5454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C84A7-5D2A-4045-A0F7-CE1F30F571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CEB8DDB-8536-4659-9264-983F592C42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1377BE9-5C33-4486-BAF3-D1D6248FE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70470-697B-47F2-80E1-8D698EBCFE9A}" type="datetimeFigureOut">
              <a:rPr lang="en-AU" smtClean="0"/>
              <a:t>14/05/2019</a:t>
            </a:fld>
            <a:endParaRPr lang="en-AU" dirty="0"/>
          </a:p>
        </p:txBody>
      </p:sp>
      <p:sp>
        <p:nvSpPr>
          <p:cNvPr id="5" name="Footer Placeholder 4">
            <a:extLst>
              <a:ext uri="{FF2B5EF4-FFF2-40B4-BE49-F238E27FC236}">
                <a16:creationId xmlns:a16="http://schemas.microsoft.com/office/drawing/2014/main" id="{D281C159-76EB-44A4-8794-F2CC19770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8285110C-A185-448D-ADB8-7E4C0D9E8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65C8D-B028-4323-A6F6-5DF6B6D0847D}" type="slidenum">
              <a:rPr lang="en-AU" smtClean="0"/>
              <a:t>‹#›</a:t>
            </a:fld>
            <a:endParaRPr lang="en-AU" dirty="0"/>
          </a:p>
        </p:txBody>
      </p:sp>
    </p:spTree>
    <p:extLst>
      <p:ext uri="{BB962C8B-B14F-4D97-AF65-F5344CB8AC3E}">
        <p14:creationId xmlns:p14="http://schemas.microsoft.com/office/powerpoint/2010/main" val="672285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oung boy standing next to a person posing for a picture&#10;&#10;Description generated with very high confidence">
            <a:extLst>
              <a:ext uri="{FF2B5EF4-FFF2-40B4-BE49-F238E27FC236}">
                <a16:creationId xmlns:a16="http://schemas.microsoft.com/office/drawing/2014/main" id="{970FD5DC-AA79-44C8-86E6-BD68DA7CB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312" y="481012"/>
            <a:ext cx="7953375" cy="5895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7836FE67-ED66-4408-862F-7FF5C9BDA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801" y="3428999"/>
            <a:ext cx="7466395" cy="2799898"/>
          </a:xfrm>
          <a:prstGeom prst="rect">
            <a:avLst/>
          </a:prstGeom>
        </p:spPr>
      </p:pic>
    </p:spTree>
    <p:extLst>
      <p:ext uri="{BB962C8B-B14F-4D97-AF65-F5344CB8AC3E}">
        <p14:creationId xmlns:p14="http://schemas.microsoft.com/office/powerpoint/2010/main" val="415115762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 presetClass="entr" presetSubtype="8" fill="hold" nodeType="afterEffect">
                                  <p:stCondLst>
                                    <p:cond delay="115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3000" fill="hold"/>
                                        <p:tgtEl>
                                          <p:spTgt spid="9"/>
                                        </p:tgtEl>
                                        <p:attrNameLst>
                                          <p:attrName>ppt_x</p:attrName>
                                        </p:attrNameLst>
                                      </p:cBhvr>
                                      <p:tavLst>
                                        <p:tav tm="0">
                                          <p:val>
                                            <p:strVal val="0-#ppt_w/2"/>
                                          </p:val>
                                        </p:tav>
                                        <p:tav tm="100000">
                                          <p:val>
                                            <p:strVal val="#ppt_x"/>
                                          </p:val>
                                        </p:tav>
                                      </p:tavLst>
                                    </p:anim>
                                    <p:anim calcmode="lin" valueType="num">
                                      <p:cBhvr additive="base">
                                        <p:cTn id="14" dur="3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loor, indoor, wall&#10;&#10;Description generated with very high confidence">
            <a:extLst>
              <a:ext uri="{FF2B5EF4-FFF2-40B4-BE49-F238E27FC236}">
                <a16:creationId xmlns:a16="http://schemas.microsoft.com/office/drawing/2014/main" id="{AA6E5E70-75A0-4C96-A733-905DEAC7A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85875"/>
            <a:ext cx="5715000" cy="4286250"/>
          </a:xfrm>
          <a:prstGeom prst="rect">
            <a:avLst/>
          </a:prstGeom>
          <a:ln>
            <a:noFill/>
          </a:ln>
          <a:effectLst>
            <a:softEdge rad="112500"/>
          </a:effectLst>
        </p:spPr>
      </p:pic>
      <p:sp>
        <p:nvSpPr>
          <p:cNvPr id="4" name="TextBox 3">
            <a:extLst>
              <a:ext uri="{FF2B5EF4-FFF2-40B4-BE49-F238E27FC236}">
                <a16:creationId xmlns:a16="http://schemas.microsoft.com/office/drawing/2014/main" id="{60F18EC3-C2A8-431C-BC9A-FE601FBF7274}"/>
              </a:ext>
            </a:extLst>
          </p:cNvPr>
          <p:cNvSpPr txBox="1"/>
          <p:nvPr/>
        </p:nvSpPr>
        <p:spPr>
          <a:xfrm>
            <a:off x="381000" y="1720840"/>
            <a:ext cx="5714999" cy="3416320"/>
          </a:xfrm>
          <a:prstGeom prst="rect">
            <a:avLst/>
          </a:prstGeom>
          <a:noFill/>
        </p:spPr>
        <p:txBody>
          <a:bodyPr wrap="square" rtlCol="0">
            <a:spAutoFit/>
          </a:bodyPr>
          <a:lstStyle/>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Bunk Beds and Student’s Cupboards</a:t>
            </a:r>
          </a:p>
        </p:txBody>
      </p:sp>
    </p:spTree>
    <p:extLst>
      <p:ext uri="{BB962C8B-B14F-4D97-AF65-F5344CB8AC3E}">
        <p14:creationId xmlns:p14="http://schemas.microsoft.com/office/powerpoint/2010/main" val="418866444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anim calcmode="lin" valueType="num">
                                      <p:cBhvr>
                                        <p:cTn id="13" dur="3000" fill="hold"/>
                                        <p:tgtEl>
                                          <p:spTgt spid="3"/>
                                        </p:tgtEl>
                                        <p:attrNameLst>
                                          <p:attrName>ppt_x</p:attrName>
                                        </p:attrNameLst>
                                      </p:cBhvr>
                                      <p:tavLst>
                                        <p:tav tm="0">
                                          <p:val>
                                            <p:strVal val="#ppt_x"/>
                                          </p:val>
                                        </p:tav>
                                        <p:tav tm="100000">
                                          <p:val>
                                            <p:strVal val="#ppt_x"/>
                                          </p:val>
                                        </p:tav>
                                      </p:tavLst>
                                    </p:anim>
                                    <p:anim calcmode="lin" valueType="num">
                                      <p:cBhvr>
                                        <p:cTn id="14"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outside of a building&#10;&#10;Description generated with very high confidence">
            <a:extLst>
              <a:ext uri="{FF2B5EF4-FFF2-40B4-BE49-F238E27FC236}">
                <a16:creationId xmlns:a16="http://schemas.microsoft.com/office/drawing/2014/main" id="{E5471047-2F77-43BF-B162-148C2EB995E0}"/>
              </a:ext>
            </a:extLst>
          </p:cNvPr>
          <p:cNvPicPr>
            <a:picLocks noChangeAspect="1"/>
          </p:cNvPicPr>
          <p:nvPr/>
        </p:nvPicPr>
        <p:blipFill rotWithShape="1">
          <a:blip r:embed="rId3">
            <a:extLst>
              <a:ext uri="{28A0092B-C50C-407E-A947-70E740481C1C}">
                <a14:useLocalDpi xmlns:a14="http://schemas.microsoft.com/office/drawing/2010/main" val="0"/>
              </a:ext>
            </a:extLst>
          </a:blip>
          <a:srcRect l="12029" t="2319" r="13768" b="29082"/>
          <a:stretch/>
        </p:blipFill>
        <p:spPr>
          <a:xfrm>
            <a:off x="4638261" y="1076739"/>
            <a:ext cx="6785113" cy="4704522"/>
          </a:xfrm>
          <a:prstGeom prst="rect">
            <a:avLst/>
          </a:prstGeom>
          <a:ln>
            <a:noFill/>
          </a:ln>
          <a:effectLst>
            <a:softEdge rad="112500"/>
          </a:effectLst>
        </p:spPr>
      </p:pic>
      <p:sp>
        <p:nvSpPr>
          <p:cNvPr id="6" name="TextBox 5">
            <a:extLst>
              <a:ext uri="{FF2B5EF4-FFF2-40B4-BE49-F238E27FC236}">
                <a16:creationId xmlns:a16="http://schemas.microsoft.com/office/drawing/2014/main" id="{6A6D1254-E9B6-40F8-99C2-8D4D527328F0}"/>
              </a:ext>
            </a:extLst>
          </p:cNvPr>
          <p:cNvSpPr txBox="1"/>
          <p:nvPr/>
        </p:nvSpPr>
        <p:spPr>
          <a:xfrm>
            <a:off x="543340" y="2274838"/>
            <a:ext cx="3975652" cy="2308324"/>
          </a:xfrm>
          <a:prstGeom prst="rect">
            <a:avLst/>
          </a:prstGeom>
          <a:noFill/>
        </p:spPr>
        <p:txBody>
          <a:bodyPr wrap="square" rtlCol="0">
            <a:spAutoFit/>
          </a:bodyPr>
          <a:lstStyle/>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Reliable</a:t>
            </a:r>
          </a:p>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Power</a:t>
            </a:r>
          </a:p>
        </p:txBody>
      </p:sp>
    </p:spTree>
    <p:extLst>
      <p:ext uri="{BB962C8B-B14F-4D97-AF65-F5344CB8AC3E}">
        <p14:creationId xmlns:p14="http://schemas.microsoft.com/office/powerpoint/2010/main" val="253313707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anim calcmode="lin" valueType="num">
                                      <p:cBhvr>
                                        <p:cTn id="13" dur="3000" fill="hold"/>
                                        <p:tgtEl>
                                          <p:spTgt spid="5"/>
                                        </p:tgtEl>
                                        <p:attrNameLst>
                                          <p:attrName>ppt_x</p:attrName>
                                        </p:attrNameLst>
                                      </p:cBhvr>
                                      <p:tavLst>
                                        <p:tav tm="0">
                                          <p:val>
                                            <p:strVal val="#ppt_x"/>
                                          </p:val>
                                        </p:tav>
                                        <p:tav tm="100000">
                                          <p:val>
                                            <p:strVal val="#ppt_x"/>
                                          </p:val>
                                        </p:tav>
                                      </p:tavLst>
                                    </p:anim>
                                    <p:anim calcmode="lin" valueType="num">
                                      <p:cBhvr>
                                        <p:cTn id="14"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471047-2F77-43BF-B162-148C2EB995E0}"/>
              </a:ext>
            </a:extLst>
          </p:cNvPr>
          <p:cNvPicPr>
            <a:picLocks noChangeAspect="1"/>
          </p:cNvPicPr>
          <p:nvPr/>
        </p:nvPicPr>
        <p:blipFill rotWithShape="1">
          <a:blip r:embed="rId3">
            <a:extLst>
              <a:ext uri="{28A0092B-C50C-407E-A947-70E740481C1C}">
                <a14:useLocalDpi xmlns:a14="http://schemas.microsoft.com/office/drawing/2010/main" val="0"/>
              </a:ext>
            </a:extLst>
          </a:blip>
          <a:srcRect l="12029" t="2319" r="13768" b="29082"/>
          <a:stretch>
            <a:fillRect/>
          </a:stretch>
        </p:blipFill>
        <p:spPr>
          <a:xfrm>
            <a:off x="4849281" y="1520687"/>
            <a:ext cx="6785113" cy="3816626"/>
          </a:xfrm>
          <a:prstGeom prst="rect">
            <a:avLst/>
          </a:prstGeom>
          <a:ln>
            <a:noFill/>
          </a:ln>
          <a:effectLst>
            <a:softEdge rad="112500"/>
          </a:effectLst>
        </p:spPr>
      </p:pic>
      <p:sp>
        <p:nvSpPr>
          <p:cNvPr id="6" name="TextBox 5">
            <a:extLst>
              <a:ext uri="{FF2B5EF4-FFF2-40B4-BE49-F238E27FC236}">
                <a16:creationId xmlns:a16="http://schemas.microsoft.com/office/drawing/2014/main" id="{6A6D1254-E9B6-40F8-99C2-8D4D527328F0}"/>
              </a:ext>
            </a:extLst>
          </p:cNvPr>
          <p:cNvSpPr txBox="1"/>
          <p:nvPr/>
        </p:nvSpPr>
        <p:spPr>
          <a:xfrm>
            <a:off x="430796" y="2274838"/>
            <a:ext cx="4324082" cy="2308324"/>
          </a:xfrm>
          <a:prstGeom prst="rect">
            <a:avLst/>
          </a:prstGeom>
          <a:noFill/>
        </p:spPr>
        <p:txBody>
          <a:bodyPr wrap="square" rtlCol="0">
            <a:spAutoFit/>
          </a:bodyPr>
          <a:lstStyle/>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Land Expansion</a:t>
            </a:r>
          </a:p>
        </p:txBody>
      </p:sp>
    </p:spTree>
    <p:extLst>
      <p:ext uri="{BB962C8B-B14F-4D97-AF65-F5344CB8AC3E}">
        <p14:creationId xmlns:p14="http://schemas.microsoft.com/office/powerpoint/2010/main" val="188764471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anim calcmode="lin" valueType="num">
                                      <p:cBhvr>
                                        <p:cTn id="13" dur="3000" fill="hold"/>
                                        <p:tgtEl>
                                          <p:spTgt spid="5"/>
                                        </p:tgtEl>
                                        <p:attrNameLst>
                                          <p:attrName>ppt_x</p:attrName>
                                        </p:attrNameLst>
                                      </p:cBhvr>
                                      <p:tavLst>
                                        <p:tav tm="0">
                                          <p:val>
                                            <p:strVal val="#ppt_x"/>
                                          </p:val>
                                        </p:tav>
                                        <p:tav tm="100000">
                                          <p:val>
                                            <p:strVal val="#ppt_x"/>
                                          </p:val>
                                        </p:tav>
                                      </p:tavLst>
                                    </p:anim>
                                    <p:anim calcmode="lin" valueType="num">
                                      <p:cBhvr>
                                        <p:cTn id="14"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069E-9568-4A8E-BF40-6EA3A4A34053}"/>
              </a:ext>
            </a:extLst>
          </p:cNvPr>
          <p:cNvSpPr>
            <a:spLocks noGrp="1"/>
          </p:cNvSpPr>
          <p:nvPr>
            <p:ph type="title"/>
          </p:nvPr>
        </p:nvSpPr>
        <p:spPr/>
        <p:txBody>
          <a:bodyPr/>
          <a:lstStyle/>
          <a:p>
            <a:r>
              <a:rPr lang="en-AU" b="1" dirty="0">
                <a:solidFill>
                  <a:schemeClr val="bg1"/>
                </a:solidFill>
              </a:rPr>
              <a:t>What about the kitchen?</a:t>
            </a:r>
          </a:p>
        </p:txBody>
      </p:sp>
      <p:sp>
        <p:nvSpPr>
          <p:cNvPr id="3" name="Content Placeholder 2">
            <a:extLst>
              <a:ext uri="{FF2B5EF4-FFF2-40B4-BE49-F238E27FC236}">
                <a16:creationId xmlns:a16="http://schemas.microsoft.com/office/drawing/2014/main" id="{DA78E5F6-9E3B-4541-85E1-E6C9B541320A}"/>
              </a:ext>
            </a:extLst>
          </p:cNvPr>
          <p:cNvSpPr>
            <a:spLocks noGrp="1"/>
          </p:cNvSpPr>
          <p:nvPr>
            <p:ph idx="1"/>
          </p:nvPr>
        </p:nvSpPr>
        <p:spPr/>
        <p:txBody>
          <a:bodyPr/>
          <a:lstStyle/>
          <a:p>
            <a:r>
              <a:rPr lang="en-AU" dirty="0">
                <a:solidFill>
                  <a:schemeClr val="bg1"/>
                </a:solidFill>
              </a:rPr>
              <a:t>It was more prudent to put up the multi-purpose building back then</a:t>
            </a:r>
          </a:p>
          <a:p>
            <a:r>
              <a:rPr lang="en-AU" dirty="0">
                <a:solidFill>
                  <a:schemeClr val="bg1"/>
                </a:solidFill>
              </a:rPr>
              <a:t>The kitchen was put on hold because we did not have the funds at the time to do both projects</a:t>
            </a:r>
          </a:p>
        </p:txBody>
      </p:sp>
    </p:spTree>
    <p:extLst>
      <p:ext uri="{BB962C8B-B14F-4D97-AF65-F5344CB8AC3E}">
        <p14:creationId xmlns:p14="http://schemas.microsoft.com/office/powerpoint/2010/main" val="174396350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471047-2F77-43BF-B162-148C2EB995E0}"/>
              </a:ext>
            </a:extLst>
          </p:cNvPr>
          <p:cNvPicPr>
            <a:picLocks noChangeAspect="1"/>
          </p:cNvPicPr>
          <p:nvPr/>
        </p:nvPicPr>
        <p:blipFill rotWithShape="1">
          <a:blip r:embed="rId3">
            <a:extLst>
              <a:ext uri="{28A0092B-C50C-407E-A947-70E740481C1C}">
                <a14:useLocalDpi xmlns:a14="http://schemas.microsoft.com/office/drawing/2010/main" val="0"/>
              </a:ext>
            </a:extLst>
          </a:blip>
          <a:srcRect l="12029" t="2319" r="13768" b="29082"/>
          <a:stretch>
            <a:fillRect/>
          </a:stretch>
        </p:blipFill>
        <p:spPr>
          <a:xfrm>
            <a:off x="4638261" y="1520687"/>
            <a:ext cx="6785113" cy="3816626"/>
          </a:xfrm>
          <a:prstGeom prst="rect">
            <a:avLst/>
          </a:prstGeom>
          <a:ln>
            <a:noFill/>
          </a:ln>
          <a:effectLst>
            <a:softEdge rad="112500"/>
          </a:effectLst>
        </p:spPr>
      </p:pic>
      <p:sp>
        <p:nvSpPr>
          <p:cNvPr id="6" name="TextBox 5">
            <a:extLst>
              <a:ext uri="{FF2B5EF4-FFF2-40B4-BE49-F238E27FC236}">
                <a16:creationId xmlns:a16="http://schemas.microsoft.com/office/drawing/2014/main" id="{6A6D1254-E9B6-40F8-99C2-8D4D527328F0}"/>
              </a:ext>
            </a:extLst>
          </p:cNvPr>
          <p:cNvSpPr txBox="1"/>
          <p:nvPr/>
        </p:nvSpPr>
        <p:spPr>
          <a:xfrm>
            <a:off x="543340" y="2274838"/>
            <a:ext cx="3975652" cy="2308324"/>
          </a:xfrm>
          <a:prstGeom prst="rect">
            <a:avLst/>
          </a:prstGeom>
          <a:noFill/>
        </p:spPr>
        <p:txBody>
          <a:bodyPr wrap="square" rtlCol="0">
            <a:spAutoFit/>
          </a:bodyPr>
          <a:lstStyle/>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Dirty Floors</a:t>
            </a:r>
          </a:p>
        </p:txBody>
      </p:sp>
    </p:spTree>
    <p:extLst>
      <p:ext uri="{BB962C8B-B14F-4D97-AF65-F5344CB8AC3E}">
        <p14:creationId xmlns:p14="http://schemas.microsoft.com/office/powerpoint/2010/main" val="338395066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anim calcmode="lin" valueType="num">
                                      <p:cBhvr>
                                        <p:cTn id="13" dur="3000" fill="hold"/>
                                        <p:tgtEl>
                                          <p:spTgt spid="5"/>
                                        </p:tgtEl>
                                        <p:attrNameLst>
                                          <p:attrName>ppt_x</p:attrName>
                                        </p:attrNameLst>
                                      </p:cBhvr>
                                      <p:tavLst>
                                        <p:tav tm="0">
                                          <p:val>
                                            <p:strVal val="#ppt_x"/>
                                          </p:val>
                                        </p:tav>
                                        <p:tav tm="100000">
                                          <p:val>
                                            <p:strVal val="#ppt_x"/>
                                          </p:val>
                                        </p:tav>
                                      </p:tavLst>
                                    </p:anim>
                                    <p:anim calcmode="lin" valueType="num">
                                      <p:cBhvr>
                                        <p:cTn id="14"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471047-2F77-43BF-B162-148C2EB995E0}"/>
              </a:ext>
            </a:extLst>
          </p:cNvPr>
          <p:cNvPicPr>
            <a:picLocks noChangeAspect="1"/>
          </p:cNvPicPr>
          <p:nvPr/>
        </p:nvPicPr>
        <p:blipFill rotWithShape="1">
          <a:blip r:embed="rId3">
            <a:extLst>
              <a:ext uri="{28A0092B-C50C-407E-A947-70E740481C1C}">
                <a14:useLocalDpi xmlns:a14="http://schemas.microsoft.com/office/drawing/2010/main" val="0"/>
              </a:ext>
            </a:extLst>
          </a:blip>
          <a:srcRect l="12029" t="2319" r="13768" b="29082"/>
          <a:stretch>
            <a:fillRect/>
          </a:stretch>
        </p:blipFill>
        <p:spPr>
          <a:xfrm>
            <a:off x="4764873" y="1216463"/>
            <a:ext cx="6785113" cy="4425073"/>
          </a:xfrm>
          <a:prstGeom prst="rect">
            <a:avLst/>
          </a:prstGeom>
          <a:ln>
            <a:noFill/>
          </a:ln>
          <a:effectLst>
            <a:softEdge rad="112500"/>
          </a:effectLst>
        </p:spPr>
      </p:pic>
      <p:sp>
        <p:nvSpPr>
          <p:cNvPr id="6" name="TextBox 5">
            <a:extLst>
              <a:ext uri="{FF2B5EF4-FFF2-40B4-BE49-F238E27FC236}">
                <a16:creationId xmlns:a16="http://schemas.microsoft.com/office/drawing/2014/main" id="{6A6D1254-E9B6-40F8-99C2-8D4D527328F0}"/>
              </a:ext>
            </a:extLst>
          </p:cNvPr>
          <p:cNvSpPr txBox="1"/>
          <p:nvPr/>
        </p:nvSpPr>
        <p:spPr>
          <a:xfrm>
            <a:off x="437323" y="1665234"/>
            <a:ext cx="4094921" cy="3416320"/>
          </a:xfrm>
          <a:prstGeom prst="rect">
            <a:avLst/>
          </a:prstGeom>
          <a:noFill/>
        </p:spPr>
        <p:txBody>
          <a:bodyPr wrap="square" rtlCol="0">
            <a:spAutoFit/>
          </a:bodyPr>
          <a:lstStyle/>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Damaged Kitchen Benchtop</a:t>
            </a:r>
          </a:p>
        </p:txBody>
      </p:sp>
    </p:spTree>
    <p:extLst>
      <p:ext uri="{BB962C8B-B14F-4D97-AF65-F5344CB8AC3E}">
        <p14:creationId xmlns:p14="http://schemas.microsoft.com/office/powerpoint/2010/main" val="129482952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anim calcmode="lin" valueType="num">
                                      <p:cBhvr>
                                        <p:cTn id="13" dur="3000" fill="hold"/>
                                        <p:tgtEl>
                                          <p:spTgt spid="5"/>
                                        </p:tgtEl>
                                        <p:attrNameLst>
                                          <p:attrName>ppt_x</p:attrName>
                                        </p:attrNameLst>
                                      </p:cBhvr>
                                      <p:tavLst>
                                        <p:tav tm="0">
                                          <p:val>
                                            <p:strVal val="#ppt_x"/>
                                          </p:val>
                                        </p:tav>
                                        <p:tav tm="100000">
                                          <p:val>
                                            <p:strVal val="#ppt_x"/>
                                          </p:val>
                                        </p:tav>
                                      </p:tavLst>
                                    </p:anim>
                                    <p:anim calcmode="lin" valueType="num">
                                      <p:cBhvr>
                                        <p:cTn id="14"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471047-2F77-43BF-B162-148C2EB995E0}"/>
              </a:ext>
            </a:extLst>
          </p:cNvPr>
          <p:cNvPicPr>
            <a:picLocks noChangeAspect="1"/>
          </p:cNvPicPr>
          <p:nvPr/>
        </p:nvPicPr>
        <p:blipFill rotWithShape="1">
          <a:blip r:embed="rId3">
            <a:extLst>
              <a:ext uri="{28A0092B-C50C-407E-A947-70E740481C1C}">
                <a14:useLocalDpi xmlns:a14="http://schemas.microsoft.com/office/drawing/2010/main" val="0"/>
              </a:ext>
            </a:extLst>
          </a:blip>
          <a:srcRect l="12029" t="2319" r="13768" b="29082"/>
          <a:stretch>
            <a:fillRect/>
          </a:stretch>
        </p:blipFill>
        <p:spPr>
          <a:xfrm>
            <a:off x="8195334" y="1076739"/>
            <a:ext cx="3159753" cy="4704522"/>
          </a:xfrm>
          <a:prstGeom prst="rect">
            <a:avLst/>
          </a:prstGeom>
          <a:ln>
            <a:noFill/>
          </a:ln>
          <a:effectLst>
            <a:softEdge rad="112500"/>
          </a:effectLst>
        </p:spPr>
      </p:pic>
      <p:sp>
        <p:nvSpPr>
          <p:cNvPr id="6" name="TextBox 5">
            <a:extLst>
              <a:ext uri="{FF2B5EF4-FFF2-40B4-BE49-F238E27FC236}">
                <a16:creationId xmlns:a16="http://schemas.microsoft.com/office/drawing/2014/main" id="{6A6D1254-E9B6-40F8-99C2-8D4D527328F0}"/>
              </a:ext>
            </a:extLst>
          </p:cNvPr>
          <p:cNvSpPr txBox="1"/>
          <p:nvPr/>
        </p:nvSpPr>
        <p:spPr>
          <a:xfrm>
            <a:off x="836913" y="1076739"/>
            <a:ext cx="7003876" cy="4524315"/>
          </a:xfrm>
          <a:prstGeom prst="rect">
            <a:avLst/>
          </a:prstGeom>
          <a:noFill/>
        </p:spPr>
        <p:txBody>
          <a:bodyPr wrap="square" rtlCol="0">
            <a:spAutoFit/>
          </a:bodyPr>
          <a:lstStyle/>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Unprotected Storage Shelf for Kitchen Utensils and Food</a:t>
            </a:r>
          </a:p>
        </p:txBody>
      </p:sp>
    </p:spTree>
    <p:extLst>
      <p:ext uri="{BB962C8B-B14F-4D97-AF65-F5344CB8AC3E}">
        <p14:creationId xmlns:p14="http://schemas.microsoft.com/office/powerpoint/2010/main" val="306451981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anim calcmode="lin" valueType="num">
                                      <p:cBhvr>
                                        <p:cTn id="13" dur="3000" fill="hold"/>
                                        <p:tgtEl>
                                          <p:spTgt spid="5"/>
                                        </p:tgtEl>
                                        <p:attrNameLst>
                                          <p:attrName>ppt_x</p:attrName>
                                        </p:attrNameLst>
                                      </p:cBhvr>
                                      <p:tavLst>
                                        <p:tav tm="0">
                                          <p:val>
                                            <p:strVal val="#ppt_x"/>
                                          </p:val>
                                        </p:tav>
                                        <p:tav tm="100000">
                                          <p:val>
                                            <p:strVal val="#ppt_x"/>
                                          </p:val>
                                        </p:tav>
                                      </p:tavLst>
                                    </p:anim>
                                    <p:anim calcmode="lin" valueType="num">
                                      <p:cBhvr>
                                        <p:cTn id="14"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471047-2F77-43BF-B162-148C2EB995E0}"/>
              </a:ext>
            </a:extLst>
          </p:cNvPr>
          <p:cNvPicPr>
            <a:picLocks noChangeAspect="1"/>
          </p:cNvPicPr>
          <p:nvPr/>
        </p:nvPicPr>
        <p:blipFill rotWithShape="1">
          <a:blip r:embed="rId3">
            <a:extLst>
              <a:ext uri="{28A0092B-C50C-407E-A947-70E740481C1C}">
                <a14:useLocalDpi xmlns:a14="http://schemas.microsoft.com/office/drawing/2010/main" val="0"/>
              </a:ext>
            </a:extLst>
          </a:blip>
          <a:srcRect l="12029" t="2319" r="13768" b="29082"/>
          <a:stretch>
            <a:fillRect/>
          </a:stretch>
        </p:blipFill>
        <p:spPr>
          <a:xfrm>
            <a:off x="4638261" y="1520687"/>
            <a:ext cx="6785113" cy="3816626"/>
          </a:xfrm>
          <a:prstGeom prst="rect">
            <a:avLst/>
          </a:prstGeom>
          <a:ln>
            <a:noFill/>
          </a:ln>
          <a:effectLst>
            <a:softEdge rad="112500"/>
          </a:effectLst>
        </p:spPr>
      </p:pic>
      <p:sp>
        <p:nvSpPr>
          <p:cNvPr id="6" name="TextBox 5">
            <a:extLst>
              <a:ext uri="{FF2B5EF4-FFF2-40B4-BE49-F238E27FC236}">
                <a16:creationId xmlns:a16="http://schemas.microsoft.com/office/drawing/2014/main" id="{6A6D1254-E9B6-40F8-99C2-8D4D527328F0}"/>
              </a:ext>
            </a:extLst>
          </p:cNvPr>
          <p:cNvSpPr txBox="1"/>
          <p:nvPr/>
        </p:nvSpPr>
        <p:spPr>
          <a:xfrm>
            <a:off x="543340" y="2274838"/>
            <a:ext cx="3975652" cy="2308324"/>
          </a:xfrm>
          <a:prstGeom prst="rect">
            <a:avLst/>
          </a:prstGeom>
          <a:noFill/>
        </p:spPr>
        <p:txBody>
          <a:bodyPr wrap="square" rtlCol="0">
            <a:spAutoFit/>
          </a:bodyPr>
          <a:lstStyle/>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Washing</a:t>
            </a:r>
          </a:p>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Dishes</a:t>
            </a:r>
          </a:p>
        </p:txBody>
      </p:sp>
    </p:spTree>
    <p:extLst>
      <p:ext uri="{BB962C8B-B14F-4D97-AF65-F5344CB8AC3E}">
        <p14:creationId xmlns:p14="http://schemas.microsoft.com/office/powerpoint/2010/main" val="409815840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anim calcmode="lin" valueType="num">
                                      <p:cBhvr>
                                        <p:cTn id="13" dur="3000" fill="hold"/>
                                        <p:tgtEl>
                                          <p:spTgt spid="5"/>
                                        </p:tgtEl>
                                        <p:attrNameLst>
                                          <p:attrName>ppt_x</p:attrName>
                                        </p:attrNameLst>
                                      </p:cBhvr>
                                      <p:tavLst>
                                        <p:tav tm="0">
                                          <p:val>
                                            <p:strVal val="#ppt_x"/>
                                          </p:val>
                                        </p:tav>
                                        <p:tav tm="100000">
                                          <p:val>
                                            <p:strVal val="#ppt_x"/>
                                          </p:val>
                                        </p:tav>
                                      </p:tavLst>
                                    </p:anim>
                                    <p:anim calcmode="lin" valueType="num">
                                      <p:cBhvr>
                                        <p:cTn id="14"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471047-2F77-43BF-B162-148C2EB995E0}"/>
              </a:ext>
            </a:extLst>
          </p:cNvPr>
          <p:cNvPicPr>
            <a:picLocks noChangeAspect="1"/>
          </p:cNvPicPr>
          <p:nvPr/>
        </p:nvPicPr>
        <p:blipFill rotWithShape="1">
          <a:blip r:embed="rId3">
            <a:extLst>
              <a:ext uri="{28A0092B-C50C-407E-A947-70E740481C1C}">
                <a14:useLocalDpi xmlns:a14="http://schemas.microsoft.com/office/drawing/2010/main" val="0"/>
              </a:ext>
            </a:extLst>
          </a:blip>
          <a:srcRect l="12029" t="2319" r="13768" b="29082"/>
          <a:stretch>
            <a:fillRect/>
          </a:stretch>
        </p:blipFill>
        <p:spPr>
          <a:xfrm>
            <a:off x="5328186" y="1076739"/>
            <a:ext cx="6136787" cy="4704522"/>
          </a:xfrm>
          <a:prstGeom prst="rect">
            <a:avLst/>
          </a:prstGeom>
          <a:ln>
            <a:noFill/>
          </a:ln>
          <a:effectLst>
            <a:softEdge rad="112500"/>
          </a:effectLst>
        </p:spPr>
      </p:pic>
      <p:sp>
        <p:nvSpPr>
          <p:cNvPr id="6" name="TextBox 5">
            <a:extLst>
              <a:ext uri="{FF2B5EF4-FFF2-40B4-BE49-F238E27FC236}">
                <a16:creationId xmlns:a16="http://schemas.microsoft.com/office/drawing/2014/main" id="{6A6D1254-E9B6-40F8-99C2-8D4D527328F0}"/>
              </a:ext>
            </a:extLst>
          </p:cNvPr>
          <p:cNvSpPr txBox="1"/>
          <p:nvPr/>
        </p:nvSpPr>
        <p:spPr>
          <a:xfrm>
            <a:off x="437324" y="1585724"/>
            <a:ext cx="4823790" cy="3416320"/>
          </a:xfrm>
          <a:prstGeom prst="rect">
            <a:avLst/>
          </a:prstGeom>
          <a:noFill/>
        </p:spPr>
        <p:txBody>
          <a:bodyPr wrap="square" rtlCol="0">
            <a:spAutoFit/>
          </a:bodyPr>
          <a:lstStyle/>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Water</a:t>
            </a:r>
          </a:p>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Purification</a:t>
            </a:r>
          </a:p>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System</a:t>
            </a:r>
          </a:p>
        </p:txBody>
      </p:sp>
    </p:spTree>
    <p:extLst>
      <p:ext uri="{BB962C8B-B14F-4D97-AF65-F5344CB8AC3E}">
        <p14:creationId xmlns:p14="http://schemas.microsoft.com/office/powerpoint/2010/main" val="78131180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0"/>
                                        <p:tgtEl>
                                          <p:spTgt spid="5"/>
                                        </p:tgtEl>
                                      </p:cBhvr>
                                    </p:animEffect>
                                    <p:anim calcmode="lin" valueType="num">
                                      <p:cBhvr>
                                        <p:cTn id="13" dur="3000" fill="hold"/>
                                        <p:tgtEl>
                                          <p:spTgt spid="5"/>
                                        </p:tgtEl>
                                        <p:attrNameLst>
                                          <p:attrName>ppt_x</p:attrName>
                                        </p:attrNameLst>
                                      </p:cBhvr>
                                      <p:tavLst>
                                        <p:tav tm="0">
                                          <p:val>
                                            <p:strVal val="#ppt_x"/>
                                          </p:val>
                                        </p:tav>
                                        <p:tav tm="100000">
                                          <p:val>
                                            <p:strVal val="#ppt_x"/>
                                          </p:val>
                                        </p:tav>
                                      </p:tavLst>
                                    </p:anim>
                                    <p:anim calcmode="lin" valueType="num">
                                      <p:cBhvr>
                                        <p:cTn id="14"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069E-9568-4A8E-BF40-6EA3A4A34053}"/>
              </a:ext>
            </a:extLst>
          </p:cNvPr>
          <p:cNvSpPr>
            <a:spLocks noGrp="1"/>
          </p:cNvSpPr>
          <p:nvPr>
            <p:ph type="title"/>
          </p:nvPr>
        </p:nvSpPr>
        <p:spPr/>
        <p:txBody>
          <a:bodyPr/>
          <a:lstStyle/>
          <a:p>
            <a:r>
              <a:rPr lang="en-AU" b="1" dirty="0">
                <a:solidFill>
                  <a:schemeClr val="bg1"/>
                </a:solidFill>
              </a:rPr>
              <a:t>Should we fix or replace the kitchen?</a:t>
            </a:r>
          </a:p>
        </p:txBody>
      </p:sp>
      <p:sp>
        <p:nvSpPr>
          <p:cNvPr id="3" name="Content Placeholder 2">
            <a:extLst>
              <a:ext uri="{FF2B5EF4-FFF2-40B4-BE49-F238E27FC236}">
                <a16:creationId xmlns:a16="http://schemas.microsoft.com/office/drawing/2014/main" id="{DA78E5F6-9E3B-4541-85E1-E6C9B541320A}"/>
              </a:ext>
            </a:extLst>
          </p:cNvPr>
          <p:cNvSpPr>
            <a:spLocks noGrp="1"/>
          </p:cNvSpPr>
          <p:nvPr>
            <p:ph idx="1"/>
          </p:nvPr>
        </p:nvSpPr>
        <p:spPr/>
        <p:txBody>
          <a:bodyPr/>
          <a:lstStyle/>
          <a:p>
            <a:r>
              <a:rPr lang="en-AU" dirty="0">
                <a:solidFill>
                  <a:schemeClr val="bg1"/>
                </a:solidFill>
              </a:rPr>
              <a:t>Fixing the kitchen is urgent because it can have a detrimental impact on the children’s health</a:t>
            </a:r>
          </a:p>
          <a:p>
            <a:r>
              <a:rPr lang="en-AU" dirty="0">
                <a:solidFill>
                  <a:schemeClr val="bg1"/>
                </a:solidFill>
              </a:rPr>
              <a:t>Replacing the existing kitchen with a new building will be necessary because the existing kitchen is:</a:t>
            </a:r>
          </a:p>
          <a:p>
            <a:pPr lvl="1">
              <a:buFont typeface="Wingdings" panose="05000000000000000000" pitchFamily="2" charset="2"/>
              <a:buChar char="Ø"/>
            </a:pPr>
            <a:r>
              <a:rPr lang="en-AU" dirty="0">
                <a:solidFill>
                  <a:schemeClr val="bg1"/>
                </a:solidFill>
              </a:rPr>
              <a:t>Too small to cater for 150 people times 3 meals per day</a:t>
            </a:r>
          </a:p>
          <a:p>
            <a:pPr lvl="1">
              <a:buFont typeface="Wingdings" panose="05000000000000000000" pitchFamily="2" charset="2"/>
              <a:buChar char="Ø"/>
            </a:pPr>
            <a:r>
              <a:rPr lang="en-AU" dirty="0">
                <a:solidFill>
                  <a:schemeClr val="bg1"/>
                </a:solidFill>
              </a:rPr>
              <a:t>Causing damage to Elizabeth’s back because she has to prepare and cook the food on the floor</a:t>
            </a:r>
          </a:p>
        </p:txBody>
      </p:sp>
    </p:spTree>
    <p:extLst>
      <p:ext uri="{BB962C8B-B14F-4D97-AF65-F5344CB8AC3E}">
        <p14:creationId xmlns:p14="http://schemas.microsoft.com/office/powerpoint/2010/main" val="368342282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069E-9568-4A8E-BF40-6EA3A4A34053}"/>
              </a:ext>
            </a:extLst>
          </p:cNvPr>
          <p:cNvSpPr>
            <a:spLocks noGrp="1"/>
          </p:cNvSpPr>
          <p:nvPr>
            <p:ph type="title"/>
          </p:nvPr>
        </p:nvSpPr>
        <p:spPr/>
        <p:txBody>
          <a:bodyPr/>
          <a:lstStyle/>
          <a:p>
            <a:r>
              <a:rPr lang="en-AU" b="1" dirty="0">
                <a:solidFill>
                  <a:schemeClr val="bg1"/>
                </a:solidFill>
              </a:rPr>
              <a:t>The Yangon campus back in September 2017</a:t>
            </a:r>
          </a:p>
        </p:txBody>
      </p:sp>
      <p:pic>
        <p:nvPicPr>
          <p:cNvPr id="5" name="Content Placeholder 4" descr="A small house on a dirt road&#10;&#10;Description automatically generated">
            <a:extLst>
              <a:ext uri="{FF2B5EF4-FFF2-40B4-BE49-F238E27FC236}">
                <a16:creationId xmlns:a16="http://schemas.microsoft.com/office/drawing/2014/main" id="{60D30F49-BE99-4CC9-910B-F163BEF1C9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5108" y="1825625"/>
            <a:ext cx="5801784" cy="4351338"/>
          </a:xfrm>
          <a:prstGeom prst="rect">
            <a:avLst/>
          </a:prstGeom>
          <a:ln>
            <a:noFill/>
          </a:ln>
          <a:effectLst>
            <a:softEdge rad="112500"/>
          </a:effectLst>
        </p:spPr>
      </p:pic>
    </p:spTree>
    <p:extLst>
      <p:ext uri="{BB962C8B-B14F-4D97-AF65-F5344CB8AC3E}">
        <p14:creationId xmlns:p14="http://schemas.microsoft.com/office/powerpoint/2010/main" val="289109405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1249B5-8EE1-48BB-9F5D-5A60226DF5EA}"/>
              </a:ext>
            </a:extLst>
          </p:cNvPr>
          <p:cNvSpPr txBox="1"/>
          <p:nvPr/>
        </p:nvSpPr>
        <p:spPr>
          <a:xfrm>
            <a:off x="3001618" y="1703308"/>
            <a:ext cx="6188765" cy="1091208"/>
          </a:xfrm>
          <a:prstGeom prst="rect">
            <a:avLst/>
          </a:prstGeom>
          <a:noFill/>
        </p:spPr>
        <p:txBody>
          <a:bodyPr wrap="square" rtlCol="0">
            <a:spAutoFit/>
          </a:bodyPr>
          <a:lstStyle/>
          <a:p>
            <a:pPr algn="ctr"/>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Tackle Poverty</a:t>
            </a:r>
          </a:p>
        </p:txBody>
      </p:sp>
      <p:sp>
        <p:nvSpPr>
          <p:cNvPr id="3" name="TextBox 2">
            <a:extLst>
              <a:ext uri="{FF2B5EF4-FFF2-40B4-BE49-F238E27FC236}">
                <a16:creationId xmlns:a16="http://schemas.microsoft.com/office/drawing/2014/main" id="{1633315E-8401-4DBD-A6E5-0DDD951CF081}"/>
              </a:ext>
            </a:extLst>
          </p:cNvPr>
          <p:cNvSpPr txBox="1"/>
          <p:nvPr/>
        </p:nvSpPr>
        <p:spPr>
          <a:xfrm>
            <a:off x="2736574" y="4002846"/>
            <a:ext cx="6718852" cy="1091208"/>
          </a:xfrm>
          <a:prstGeom prst="rect">
            <a:avLst/>
          </a:prstGeom>
          <a:noFill/>
        </p:spPr>
        <p:txBody>
          <a:bodyPr wrap="square" rtlCol="0">
            <a:spAutoFit/>
          </a:bodyPr>
          <a:lstStyle/>
          <a:p>
            <a:pPr algn="ctr"/>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Improve Welfare</a:t>
            </a:r>
          </a:p>
        </p:txBody>
      </p:sp>
      <p:sp>
        <p:nvSpPr>
          <p:cNvPr id="4" name="TextBox 3">
            <a:extLst>
              <a:ext uri="{FF2B5EF4-FFF2-40B4-BE49-F238E27FC236}">
                <a16:creationId xmlns:a16="http://schemas.microsoft.com/office/drawing/2014/main" id="{CC5A4F8F-367F-4B8C-86FF-EDFD2D1DEEC6}"/>
              </a:ext>
            </a:extLst>
          </p:cNvPr>
          <p:cNvSpPr txBox="1"/>
          <p:nvPr/>
        </p:nvSpPr>
        <p:spPr>
          <a:xfrm>
            <a:off x="1106557" y="2853077"/>
            <a:ext cx="9978886" cy="1091208"/>
          </a:xfrm>
          <a:prstGeom prst="rect">
            <a:avLst/>
          </a:prstGeom>
          <a:noFill/>
        </p:spPr>
        <p:txBody>
          <a:bodyPr wrap="square" rtlCol="0">
            <a:spAutoFit/>
          </a:bodyPr>
          <a:lstStyle/>
          <a:p>
            <a:pPr algn="ctr"/>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and</a:t>
            </a:r>
          </a:p>
        </p:txBody>
      </p:sp>
    </p:spTree>
    <p:extLst>
      <p:ext uri="{BB962C8B-B14F-4D97-AF65-F5344CB8AC3E}">
        <p14:creationId xmlns:p14="http://schemas.microsoft.com/office/powerpoint/2010/main" val="62629416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4" fill="hold" grpId="0" nodeType="after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250" fill="hold"/>
                                        <p:tgtEl>
                                          <p:spTgt spid="3"/>
                                        </p:tgtEl>
                                        <p:attrNameLst>
                                          <p:attrName>ppt_x</p:attrName>
                                        </p:attrNameLst>
                                      </p:cBhvr>
                                      <p:tavLst>
                                        <p:tav tm="0">
                                          <p:val>
                                            <p:strVal val="#ppt_x"/>
                                          </p:val>
                                        </p:tav>
                                        <p:tav tm="100000">
                                          <p:val>
                                            <p:strVal val="#ppt_x"/>
                                          </p:val>
                                        </p:tav>
                                      </p:tavLst>
                                    </p:anim>
                                    <p:anim calcmode="lin" valueType="num">
                                      <p:cBhvr additive="base">
                                        <p:cTn id="1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1249B5-8EE1-48BB-9F5D-5A60226DF5EA}"/>
              </a:ext>
            </a:extLst>
          </p:cNvPr>
          <p:cNvSpPr txBox="1"/>
          <p:nvPr/>
        </p:nvSpPr>
        <p:spPr>
          <a:xfrm>
            <a:off x="3001618" y="1703308"/>
            <a:ext cx="6188765" cy="1200329"/>
          </a:xfrm>
          <a:prstGeom prst="rect">
            <a:avLst/>
          </a:prstGeom>
          <a:noFill/>
        </p:spPr>
        <p:txBody>
          <a:bodyPr wrap="square" rtlCol="0">
            <a:spAutoFit/>
          </a:bodyPr>
          <a:lstStyle/>
          <a:p>
            <a:pPr algn="ctr"/>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Questions</a:t>
            </a:r>
          </a:p>
        </p:txBody>
      </p:sp>
      <p:sp>
        <p:nvSpPr>
          <p:cNvPr id="3" name="TextBox 2">
            <a:extLst>
              <a:ext uri="{FF2B5EF4-FFF2-40B4-BE49-F238E27FC236}">
                <a16:creationId xmlns:a16="http://schemas.microsoft.com/office/drawing/2014/main" id="{1633315E-8401-4DBD-A6E5-0DDD951CF081}"/>
              </a:ext>
            </a:extLst>
          </p:cNvPr>
          <p:cNvSpPr txBox="1"/>
          <p:nvPr/>
        </p:nvSpPr>
        <p:spPr>
          <a:xfrm>
            <a:off x="2736574" y="4002846"/>
            <a:ext cx="6718852" cy="1200329"/>
          </a:xfrm>
          <a:prstGeom prst="rect">
            <a:avLst/>
          </a:prstGeom>
          <a:noFill/>
        </p:spPr>
        <p:txBody>
          <a:bodyPr wrap="square" rtlCol="0">
            <a:spAutoFit/>
          </a:bodyPr>
          <a:lstStyle/>
          <a:p>
            <a:pPr algn="ctr"/>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Answers</a:t>
            </a:r>
          </a:p>
        </p:txBody>
      </p:sp>
      <p:sp>
        <p:nvSpPr>
          <p:cNvPr id="4" name="TextBox 3">
            <a:extLst>
              <a:ext uri="{FF2B5EF4-FFF2-40B4-BE49-F238E27FC236}">
                <a16:creationId xmlns:a16="http://schemas.microsoft.com/office/drawing/2014/main" id="{CC5A4F8F-367F-4B8C-86FF-EDFD2D1DEEC6}"/>
              </a:ext>
            </a:extLst>
          </p:cNvPr>
          <p:cNvSpPr txBox="1"/>
          <p:nvPr/>
        </p:nvSpPr>
        <p:spPr>
          <a:xfrm>
            <a:off x="1106557" y="2853077"/>
            <a:ext cx="9978886" cy="1091208"/>
          </a:xfrm>
          <a:prstGeom prst="rect">
            <a:avLst/>
          </a:prstGeom>
          <a:noFill/>
        </p:spPr>
        <p:txBody>
          <a:bodyPr wrap="square" rtlCol="0">
            <a:spAutoFit/>
          </a:bodyPr>
          <a:lstStyle/>
          <a:p>
            <a:pPr algn="ctr"/>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and</a:t>
            </a:r>
          </a:p>
        </p:txBody>
      </p:sp>
    </p:spTree>
    <p:extLst>
      <p:ext uri="{BB962C8B-B14F-4D97-AF65-F5344CB8AC3E}">
        <p14:creationId xmlns:p14="http://schemas.microsoft.com/office/powerpoint/2010/main" val="55108345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4" fill="hold" grpId="0" nodeType="after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250" fill="hold"/>
                                        <p:tgtEl>
                                          <p:spTgt spid="3"/>
                                        </p:tgtEl>
                                        <p:attrNameLst>
                                          <p:attrName>ppt_x</p:attrName>
                                        </p:attrNameLst>
                                      </p:cBhvr>
                                      <p:tavLst>
                                        <p:tav tm="0">
                                          <p:val>
                                            <p:strVal val="#ppt_x"/>
                                          </p:val>
                                        </p:tav>
                                        <p:tav tm="100000">
                                          <p:val>
                                            <p:strVal val="#ppt_x"/>
                                          </p:val>
                                        </p:tav>
                                      </p:tavLst>
                                    </p:anim>
                                    <p:anim calcmode="lin" valueType="num">
                                      <p:cBhvr additive="base">
                                        <p:cTn id="1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822B33-5DBC-4A36-A3D8-F4665F595C03}"/>
              </a:ext>
            </a:extLst>
          </p:cNvPr>
          <p:cNvSpPr txBox="1"/>
          <p:nvPr/>
        </p:nvSpPr>
        <p:spPr>
          <a:xfrm>
            <a:off x="490330" y="1720840"/>
            <a:ext cx="11211339" cy="3416320"/>
          </a:xfrm>
          <a:prstGeom prst="rect">
            <a:avLst/>
          </a:prstGeom>
          <a:noFill/>
        </p:spPr>
        <p:txBody>
          <a:bodyPr wrap="square" rtlCol="0">
            <a:spAutoFit/>
          </a:bodyPr>
          <a:lstStyle/>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www.mission2myanmar.org</a:t>
            </a:r>
          </a:p>
          <a:p>
            <a:endPar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endParaRPr>
          </a:p>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info@mission2myanmar.org</a:t>
            </a:r>
          </a:p>
        </p:txBody>
      </p:sp>
    </p:spTree>
    <p:extLst>
      <p:ext uri="{BB962C8B-B14F-4D97-AF65-F5344CB8AC3E}">
        <p14:creationId xmlns:p14="http://schemas.microsoft.com/office/powerpoint/2010/main" val="263562725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069E-9568-4A8E-BF40-6EA3A4A34053}"/>
              </a:ext>
            </a:extLst>
          </p:cNvPr>
          <p:cNvSpPr>
            <a:spLocks noGrp="1"/>
          </p:cNvSpPr>
          <p:nvPr>
            <p:ph type="title"/>
          </p:nvPr>
        </p:nvSpPr>
        <p:spPr/>
        <p:txBody>
          <a:bodyPr/>
          <a:lstStyle/>
          <a:p>
            <a:r>
              <a:rPr lang="en-AU" b="1" dirty="0">
                <a:solidFill>
                  <a:schemeClr val="bg1"/>
                </a:solidFill>
              </a:rPr>
              <a:t>Why did Pastor David do it?</a:t>
            </a:r>
          </a:p>
        </p:txBody>
      </p:sp>
      <p:sp>
        <p:nvSpPr>
          <p:cNvPr id="3" name="Content Placeholder 2">
            <a:extLst>
              <a:ext uri="{FF2B5EF4-FFF2-40B4-BE49-F238E27FC236}">
                <a16:creationId xmlns:a16="http://schemas.microsoft.com/office/drawing/2014/main" id="{DA78E5F6-9E3B-4541-85E1-E6C9B541320A}"/>
              </a:ext>
            </a:extLst>
          </p:cNvPr>
          <p:cNvSpPr>
            <a:spLocks noGrp="1"/>
          </p:cNvSpPr>
          <p:nvPr>
            <p:ph idx="1"/>
          </p:nvPr>
        </p:nvSpPr>
        <p:spPr/>
        <p:txBody>
          <a:bodyPr/>
          <a:lstStyle/>
          <a:p>
            <a:r>
              <a:rPr lang="en-AU" dirty="0">
                <a:solidFill>
                  <a:schemeClr val="bg1"/>
                </a:solidFill>
              </a:rPr>
              <a:t>Raise a new generation of Christ-like children</a:t>
            </a:r>
          </a:p>
          <a:p>
            <a:r>
              <a:rPr lang="en-AU" dirty="0">
                <a:solidFill>
                  <a:schemeClr val="bg1"/>
                </a:solidFill>
              </a:rPr>
              <a:t>Improve relations between Buddhists and Christians through better education and community development projects</a:t>
            </a:r>
          </a:p>
          <a:p>
            <a:r>
              <a:rPr lang="en-AU" dirty="0">
                <a:solidFill>
                  <a:schemeClr val="bg1"/>
                </a:solidFill>
              </a:rPr>
              <a:t>Recruit and train a group of potential leaders</a:t>
            </a:r>
          </a:p>
          <a:p>
            <a:r>
              <a:rPr lang="en-AU" dirty="0">
                <a:solidFill>
                  <a:schemeClr val="bg1"/>
                </a:solidFill>
              </a:rPr>
              <a:t>Create a sanctuary for unwanted children and orphans</a:t>
            </a:r>
          </a:p>
        </p:txBody>
      </p:sp>
    </p:spTree>
    <p:extLst>
      <p:ext uri="{BB962C8B-B14F-4D97-AF65-F5344CB8AC3E}">
        <p14:creationId xmlns:p14="http://schemas.microsoft.com/office/powerpoint/2010/main" val="2029581245"/>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069E-9568-4A8E-BF40-6EA3A4A34053}"/>
              </a:ext>
            </a:extLst>
          </p:cNvPr>
          <p:cNvSpPr>
            <a:spLocks noGrp="1"/>
          </p:cNvSpPr>
          <p:nvPr>
            <p:ph type="title"/>
          </p:nvPr>
        </p:nvSpPr>
        <p:spPr/>
        <p:txBody>
          <a:bodyPr/>
          <a:lstStyle/>
          <a:p>
            <a:r>
              <a:rPr lang="en-AU" b="1" dirty="0">
                <a:solidFill>
                  <a:schemeClr val="bg1"/>
                </a:solidFill>
              </a:rPr>
              <a:t>Student demographics at the Yangon campus</a:t>
            </a:r>
          </a:p>
        </p:txBody>
      </p:sp>
      <p:graphicFrame>
        <p:nvGraphicFramePr>
          <p:cNvPr id="6" name="Content Placeholder 5">
            <a:extLst>
              <a:ext uri="{FF2B5EF4-FFF2-40B4-BE49-F238E27FC236}">
                <a16:creationId xmlns:a16="http://schemas.microsoft.com/office/drawing/2014/main" id="{651F9E6C-B3AA-4CEC-9148-E666F7BBBC0F}"/>
              </a:ext>
            </a:extLst>
          </p:cNvPr>
          <p:cNvGraphicFramePr>
            <a:graphicFrameLocks noGrp="1"/>
          </p:cNvGraphicFramePr>
          <p:nvPr>
            <p:ph idx="1"/>
            <p:extLst>
              <p:ext uri="{D42A27DB-BD31-4B8C-83A1-F6EECF244321}">
                <p14:modId xmlns:p14="http://schemas.microsoft.com/office/powerpoint/2010/main" val="3312417446"/>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057481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069E-9568-4A8E-BF40-6EA3A4A34053}"/>
              </a:ext>
            </a:extLst>
          </p:cNvPr>
          <p:cNvSpPr>
            <a:spLocks noGrp="1"/>
          </p:cNvSpPr>
          <p:nvPr>
            <p:ph type="title"/>
          </p:nvPr>
        </p:nvSpPr>
        <p:spPr/>
        <p:txBody>
          <a:bodyPr/>
          <a:lstStyle/>
          <a:p>
            <a:r>
              <a:rPr lang="en-AU" b="1" dirty="0">
                <a:solidFill>
                  <a:schemeClr val="bg1"/>
                </a:solidFill>
              </a:rPr>
              <a:t>So what did M2M do about it?</a:t>
            </a:r>
          </a:p>
        </p:txBody>
      </p:sp>
      <p:sp>
        <p:nvSpPr>
          <p:cNvPr id="3" name="Content Placeholder 2">
            <a:extLst>
              <a:ext uri="{FF2B5EF4-FFF2-40B4-BE49-F238E27FC236}">
                <a16:creationId xmlns:a16="http://schemas.microsoft.com/office/drawing/2014/main" id="{DA78E5F6-9E3B-4541-85E1-E6C9B541320A}"/>
              </a:ext>
            </a:extLst>
          </p:cNvPr>
          <p:cNvSpPr>
            <a:spLocks noGrp="1"/>
          </p:cNvSpPr>
          <p:nvPr>
            <p:ph idx="1"/>
          </p:nvPr>
        </p:nvSpPr>
        <p:spPr/>
        <p:txBody>
          <a:bodyPr/>
          <a:lstStyle/>
          <a:p>
            <a:r>
              <a:rPr lang="en-AU" dirty="0">
                <a:solidFill>
                  <a:schemeClr val="bg1"/>
                </a:solidFill>
              </a:rPr>
              <a:t>Raised funds to help Pastor David complete the construction of a double storey multi-purpose hall</a:t>
            </a:r>
          </a:p>
          <a:p>
            <a:r>
              <a:rPr lang="en-AU" dirty="0">
                <a:solidFill>
                  <a:schemeClr val="bg1"/>
                </a:solidFill>
              </a:rPr>
              <a:t>Paid for another diesel generator to make enough power for the new multi-purpose hall</a:t>
            </a:r>
          </a:p>
          <a:p>
            <a:r>
              <a:rPr lang="en-AU" dirty="0">
                <a:solidFill>
                  <a:schemeClr val="bg1"/>
                </a:solidFill>
              </a:rPr>
              <a:t>Paid for a water purification system so that the children could have access to safe drinking water</a:t>
            </a:r>
          </a:p>
          <a:p>
            <a:r>
              <a:rPr lang="en-AU" dirty="0">
                <a:solidFill>
                  <a:schemeClr val="bg1"/>
                </a:solidFill>
              </a:rPr>
              <a:t>Raised funds to enable Pastor David to buy an adjacent block of land outright, without a mortgage</a:t>
            </a:r>
          </a:p>
        </p:txBody>
      </p:sp>
    </p:spTree>
    <p:extLst>
      <p:ext uri="{BB962C8B-B14F-4D97-AF65-F5344CB8AC3E}">
        <p14:creationId xmlns:p14="http://schemas.microsoft.com/office/powerpoint/2010/main" val="39033243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that has a sign on the side of a building&#10;&#10;Description generated with very high confidence">
            <a:extLst>
              <a:ext uri="{FF2B5EF4-FFF2-40B4-BE49-F238E27FC236}">
                <a16:creationId xmlns:a16="http://schemas.microsoft.com/office/drawing/2014/main" id="{B604B809-A210-4ED2-BC93-F8363A1FC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85875"/>
            <a:ext cx="5715000" cy="4286250"/>
          </a:xfrm>
          <a:prstGeom prst="rect">
            <a:avLst/>
          </a:prstGeom>
          <a:ln>
            <a:noFill/>
          </a:ln>
          <a:effectLst>
            <a:softEdge rad="112500"/>
          </a:effectLst>
        </p:spPr>
      </p:pic>
      <p:sp>
        <p:nvSpPr>
          <p:cNvPr id="4" name="TextBox 3">
            <a:extLst>
              <a:ext uri="{FF2B5EF4-FFF2-40B4-BE49-F238E27FC236}">
                <a16:creationId xmlns:a16="http://schemas.microsoft.com/office/drawing/2014/main" id="{B5A41220-0F24-44B7-8126-0213D4A992F5}"/>
              </a:ext>
            </a:extLst>
          </p:cNvPr>
          <p:cNvSpPr txBox="1"/>
          <p:nvPr/>
        </p:nvSpPr>
        <p:spPr>
          <a:xfrm>
            <a:off x="6241774" y="2274838"/>
            <a:ext cx="6149008" cy="2308324"/>
          </a:xfrm>
          <a:prstGeom prst="rect">
            <a:avLst/>
          </a:prstGeom>
          <a:noFill/>
        </p:spPr>
        <p:txBody>
          <a:bodyPr wrap="square" rtlCol="0">
            <a:spAutoFit/>
          </a:bodyPr>
          <a:lstStyle/>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Multi-purpose Building</a:t>
            </a:r>
          </a:p>
        </p:txBody>
      </p:sp>
    </p:spTree>
    <p:extLst>
      <p:ext uri="{BB962C8B-B14F-4D97-AF65-F5344CB8AC3E}">
        <p14:creationId xmlns:p14="http://schemas.microsoft.com/office/powerpoint/2010/main" val="2651528010"/>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anim calcmode="lin" valueType="num">
                                      <p:cBhvr>
                                        <p:cTn id="13" dur="3000" fill="hold"/>
                                        <p:tgtEl>
                                          <p:spTgt spid="3"/>
                                        </p:tgtEl>
                                        <p:attrNameLst>
                                          <p:attrName>ppt_x</p:attrName>
                                        </p:attrNameLst>
                                      </p:cBhvr>
                                      <p:tavLst>
                                        <p:tav tm="0">
                                          <p:val>
                                            <p:strVal val="#ppt_x"/>
                                          </p:val>
                                        </p:tav>
                                        <p:tav tm="100000">
                                          <p:val>
                                            <p:strVal val="#ppt_x"/>
                                          </p:val>
                                        </p:tav>
                                      </p:tavLst>
                                    </p:anim>
                                    <p:anim calcmode="lin" valueType="num">
                                      <p:cBhvr>
                                        <p:cTn id="14"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alm trees on the side of a building&#10;&#10;Description generated with very high confidence">
            <a:extLst>
              <a:ext uri="{FF2B5EF4-FFF2-40B4-BE49-F238E27FC236}">
                <a16:creationId xmlns:a16="http://schemas.microsoft.com/office/drawing/2014/main" id="{5723AF31-46A4-4695-B1AB-84B2D597B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348" y="1285875"/>
            <a:ext cx="5715000" cy="4286250"/>
          </a:xfrm>
          <a:prstGeom prst="rect">
            <a:avLst/>
          </a:prstGeom>
          <a:ln>
            <a:noFill/>
          </a:ln>
          <a:effectLst>
            <a:softEdge rad="112500"/>
          </a:effectLst>
        </p:spPr>
      </p:pic>
      <p:sp>
        <p:nvSpPr>
          <p:cNvPr id="4" name="TextBox 3">
            <a:extLst>
              <a:ext uri="{FF2B5EF4-FFF2-40B4-BE49-F238E27FC236}">
                <a16:creationId xmlns:a16="http://schemas.microsoft.com/office/drawing/2014/main" id="{E03B726E-3BF1-4FAA-B909-E19C2C5E9EC1}"/>
              </a:ext>
            </a:extLst>
          </p:cNvPr>
          <p:cNvSpPr txBox="1"/>
          <p:nvPr/>
        </p:nvSpPr>
        <p:spPr>
          <a:xfrm>
            <a:off x="7504044" y="2274838"/>
            <a:ext cx="3975652" cy="2308324"/>
          </a:xfrm>
          <a:prstGeom prst="rect">
            <a:avLst/>
          </a:prstGeom>
          <a:noFill/>
        </p:spPr>
        <p:txBody>
          <a:bodyPr wrap="square" rtlCol="0">
            <a:spAutoFit/>
          </a:bodyPr>
          <a:lstStyle/>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Security Gate</a:t>
            </a:r>
          </a:p>
        </p:txBody>
      </p:sp>
    </p:spTree>
    <p:extLst>
      <p:ext uri="{BB962C8B-B14F-4D97-AF65-F5344CB8AC3E}">
        <p14:creationId xmlns:p14="http://schemas.microsoft.com/office/powerpoint/2010/main" val="4210648891"/>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anim calcmode="lin" valueType="num">
                                      <p:cBhvr>
                                        <p:cTn id="13" dur="3000" fill="hold"/>
                                        <p:tgtEl>
                                          <p:spTgt spid="3"/>
                                        </p:tgtEl>
                                        <p:attrNameLst>
                                          <p:attrName>ppt_x</p:attrName>
                                        </p:attrNameLst>
                                      </p:cBhvr>
                                      <p:tavLst>
                                        <p:tav tm="0">
                                          <p:val>
                                            <p:strVal val="#ppt_x"/>
                                          </p:val>
                                        </p:tav>
                                        <p:tav tm="100000">
                                          <p:val>
                                            <p:strVal val="#ppt_x"/>
                                          </p:val>
                                        </p:tav>
                                      </p:tavLst>
                                    </p:anim>
                                    <p:anim calcmode="lin" valueType="num">
                                      <p:cBhvr>
                                        <p:cTn id="14"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om filled with furniture and a table&#10;&#10;Description generated with high confidence">
            <a:extLst>
              <a:ext uri="{FF2B5EF4-FFF2-40B4-BE49-F238E27FC236}">
                <a16:creationId xmlns:a16="http://schemas.microsoft.com/office/drawing/2014/main" id="{BC0EAA95-FE04-4472-914B-8D7089EBD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852" y="1285875"/>
            <a:ext cx="5715000" cy="4286250"/>
          </a:xfrm>
          <a:prstGeom prst="rect">
            <a:avLst/>
          </a:prstGeom>
          <a:ln>
            <a:noFill/>
          </a:ln>
          <a:effectLst>
            <a:softEdge rad="112500"/>
          </a:effectLst>
        </p:spPr>
      </p:pic>
      <p:sp>
        <p:nvSpPr>
          <p:cNvPr id="4" name="TextBox 3">
            <a:extLst>
              <a:ext uri="{FF2B5EF4-FFF2-40B4-BE49-F238E27FC236}">
                <a16:creationId xmlns:a16="http://schemas.microsoft.com/office/drawing/2014/main" id="{63240BA1-E0FA-4636-BC30-DDADAEFECE36}"/>
              </a:ext>
            </a:extLst>
          </p:cNvPr>
          <p:cNvSpPr txBox="1"/>
          <p:nvPr/>
        </p:nvSpPr>
        <p:spPr>
          <a:xfrm>
            <a:off x="901148" y="1720840"/>
            <a:ext cx="3975652" cy="3416320"/>
          </a:xfrm>
          <a:prstGeom prst="rect">
            <a:avLst/>
          </a:prstGeom>
          <a:noFill/>
        </p:spPr>
        <p:txBody>
          <a:bodyPr wrap="square" rtlCol="0">
            <a:spAutoFit/>
          </a:bodyPr>
          <a:lstStyle/>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Desks and Benches</a:t>
            </a:r>
          </a:p>
        </p:txBody>
      </p:sp>
    </p:spTree>
    <p:extLst>
      <p:ext uri="{BB962C8B-B14F-4D97-AF65-F5344CB8AC3E}">
        <p14:creationId xmlns:p14="http://schemas.microsoft.com/office/powerpoint/2010/main" val="2114497696"/>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anim calcmode="lin" valueType="num">
                                      <p:cBhvr>
                                        <p:cTn id="13" dur="3000" fill="hold"/>
                                        <p:tgtEl>
                                          <p:spTgt spid="3"/>
                                        </p:tgtEl>
                                        <p:attrNameLst>
                                          <p:attrName>ppt_x</p:attrName>
                                        </p:attrNameLst>
                                      </p:cBhvr>
                                      <p:tavLst>
                                        <p:tav tm="0">
                                          <p:val>
                                            <p:strVal val="#ppt_x"/>
                                          </p:val>
                                        </p:tav>
                                        <p:tav tm="100000">
                                          <p:val>
                                            <p:strVal val="#ppt_x"/>
                                          </p:val>
                                        </p:tav>
                                      </p:tavLst>
                                    </p:anim>
                                    <p:anim calcmode="lin" valueType="num">
                                      <p:cBhvr>
                                        <p:cTn id="14"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cabinet&#10;&#10;Description generated with high confidence">
            <a:extLst>
              <a:ext uri="{FF2B5EF4-FFF2-40B4-BE49-F238E27FC236}">
                <a16:creationId xmlns:a16="http://schemas.microsoft.com/office/drawing/2014/main" id="{79F40009-92DB-4B73-B5F1-9AFA4D41C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28" y="571500"/>
            <a:ext cx="4286250" cy="5715000"/>
          </a:xfrm>
          <a:prstGeom prst="rect">
            <a:avLst/>
          </a:prstGeom>
          <a:ln>
            <a:noFill/>
          </a:ln>
          <a:effectLst>
            <a:softEdge rad="112500"/>
          </a:effectLst>
        </p:spPr>
      </p:pic>
      <p:sp>
        <p:nvSpPr>
          <p:cNvPr id="6" name="TextBox 5">
            <a:extLst>
              <a:ext uri="{FF2B5EF4-FFF2-40B4-BE49-F238E27FC236}">
                <a16:creationId xmlns:a16="http://schemas.microsoft.com/office/drawing/2014/main" id="{BABD444F-1024-4108-B04B-316AE227405C}"/>
              </a:ext>
            </a:extLst>
          </p:cNvPr>
          <p:cNvSpPr txBox="1"/>
          <p:nvPr/>
        </p:nvSpPr>
        <p:spPr>
          <a:xfrm>
            <a:off x="6096000" y="2274838"/>
            <a:ext cx="4678017" cy="2308324"/>
          </a:xfrm>
          <a:prstGeom prst="rect">
            <a:avLst/>
          </a:prstGeom>
          <a:noFill/>
        </p:spPr>
        <p:txBody>
          <a:bodyPr wrap="square" rtlCol="0">
            <a:spAutoFit/>
          </a:bodyPr>
          <a:lstStyle/>
          <a:p>
            <a:r>
              <a:rPr lang="en-AU" sz="7200" dirty="0">
                <a:solidFill>
                  <a:schemeClr val="bg1"/>
                </a:solidFill>
                <a:effectLst>
                  <a:outerShdw blurRad="50800" dist="38100" dir="5400000" algn="t" rotWithShape="0">
                    <a:prstClr val="black">
                      <a:alpha val="40000"/>
                    </a:prstClr>
                  </a:outerShdw>
                </a:effectLst>
                <a:latin typeface="Myriad Web Pro" panose="020B0503030403020204" pitchFamily="34" charset="0"/>
              </a:rPr>
              <a:t>Caretaker’s Cupboards</a:t>
            </a:r>
          </a:p>
        </p:txBody>
      </p:sp>
    </p:spTree>
    <p:extLst>
      <p:ext uri="{BB962C8B-B14F-4D97-AF65-F5344CB8AC3E}">
        <p14:creationId xmlns:p14="http://schemas.microsoft.com/office/powerpoint/2010/main" val="816373968"/>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anim calcmode="lin" valueType="num">
                                      <p:cBhvr>
                                        <p:cTn id="13" dur="3000" fill="hold"/>
                                        <p:tgtEl>
                                          <p:spTgt spid="3"/>
                                        </p:tgtEl>
                                        <p:attrNameLst>
                                          <p:attrName>ppt_x</p:attrName>
                                        </p:attrNameLst>
                                      </p:cBhvr>
                                      <p:tavLst>
                                        <p:tav tm="0">
                                          <p:val>
                                            <p:strVal val="#ppt_x"/>
                                          </p:val>
                                        </p:tav>
                                        <p:tav tm="100000">
                                          <p:val>
                                            <p:strVal val="#ppt_x"/>
                                          </p:val>
                                        </p:tav>
                                      </p:tavLst>
                                    </p:anim>
                                    <p:anim calcmode="lin" valueType="num">
                                      <p:cBhvr>
                                        <p:cTn id="14"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TotalTime>
  <Words>1912</Words>
  <Application>Microsoft Office PowerPoint</Application>
  <PresentationFormat>Widescreen</PresentationFormat>
  <Paragraphs>126</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Myriad Web Pro</vt:lpstr>
      <vt:lpstr>Wingdings</vt:lpstr>
      <vt:lpstr>Office Theme</vt:lpstr>
      <vt:lpstr>PowerPoint Presentation</vt:lpstr>
      <vt:lpstr>The Yangon campus back in September 2017</vt:lpstr>
      <vt:lpstr>Why did Pastor David do it?</vt:lpstr>
      <vt:lpstr>Student demographics at the Yangon campus</vt:lpstr>
      <vt:lpstr>So what did M2M do about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the kitchen?</vt:lpstr>
      <vt:lpstr>PowerPoint Presentation</vt:lpstr>
      <vt:lpstr>PowerPoint Presentation</vt:lpstr>
      <vt:lpstr>PowerPoint Presentation</vt:lpstr>
      <vt:lpstr>PowerPoint Presentation</vt:lpstr>
      <vt:lpstr>PowerPoint Presentation</vt:lpstr>
      <vt:lpstr>Should we fix or replace the kitchen?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Keselman</dc:creator>
  <cp:lastModifiedBy>Paul Keselman</cp:lastModifiedBy>
  <cp:revision>53</cp:revision>
  <dcterms:created xsi:type="dcterms:W3CDTF">2018-08-19T07:58:19Z</dcterms:created>
  <dcterms:modified xsi:type="dcterms:W3CDTF">2019-05-14T09:44:43Z</dcterms:modified>
</cp:coreProperties>
</file>